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986B"/>
    <a:srgbClr val="FEE9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18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B1E6CA8E-2275-49AD-B73F-0FCB3CF3902D}" type="datetimeFigureOut">
              <a:rPr lang="nb-NO" smtClean="0"/>
              <a:t>02.02.2017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D0B11D-2F4D-432D-AFEE-0D550FED90A9}" type="slidenum">
              <a:rPr lang="nb-NO" smtClean="0"/>
              <a:t>‹#›</a:t>
            </a:fld>
            <a:endParaRPr lang="nb-NO"/>
          </a:p>
        </p:txBody>
      </p:sp>
    </p:spTree>
    <p:extLst>
      <p:ext uri="{BB962C8B-B14F-4D97-AF65-F5344CB8AC3E}">
        <p14:creationId xmlns:p14="http://schemas.microsoft.com/office/powerpoint/2010/main" val="1662723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1E6CA8E-2275-49AD-B73F-0FCB3CF3902D}" type="datetimeFigureOut">
              <a:rPr lang="nb-NO" smtClean="0"/>
              <a:t>02.02.2017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D0B11D-2F4D-432D-AFEE-0D550FED90A9}" type="slidenum">
              <a:rPr lang="nb-NO" smtClean="0"/>
              <a:t>‹#›</a:t>
            </a:fld>
            <a:endParaRPr lang="nb-NO"/>
          </a:p>
        </p:txBody>
      </p:sp>
    </p:spTree>
    <p:extLst>
      <p:ext uri="{BB962C8B-B14F-4D97-AF65-F5344CB8AC3E}">
        <p14:creationId xmlns:p14="http://schemas.microsoft.com/office/powerpoint/2010/main" val="2278474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1E6CA8E-2275-49AD-B73F-0FCB3CF3902D}" type="datetimeFigureOut">
              <a:rPr lang="nb-NO" smtClean="0"/>
              <a:t>02.02.2017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D0B11D-2F4D-432D-AFEE-0D550FED90A9}" type="slidenum">
              <a:rPr lang="nb-NO" smtClean="0"/>
              <a:t>‹#›</a:t>
            </a:fld>
            <a:endParaRPr lang="nb-NO"/>
          </a:p>
        </p:txBody>
      </p:sp>
    </p:spTree>
    <p:extLst>
      <p:ext uri="{BB962C8B-B14F-4D97-AF65-F5344CB8AC3E}">
        <p14:creationId xmlns:p14="http://schemas.microsoft.com/office/powerpoint/2010/main" val="12527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1E6CA8E-2275-49AD-B73F-0FCB3CF3902D}" type="datetimeFigureOut">
              <a:rPr lang="nb-NO" smtClean="0"/>
              <a:t>02.02.2017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D0B11D-2F4D-432D-AFEE-0D550FED90A9}" type="slidenum">
              <a:rPr lang="nb-NO" smtClean="0"/>
              <a:t>‹#›</a:t>
            </a:fld>
            <a:endParaRPr lang="nb-NO"/>
          </a:p>
        </p:txBody>
      </p:sp>
    </p:spTree>
    <p:extLst>
      <p:ext uri="{BB962C8B-B14F-4D97-AF65-F5344CB8AC3E}">
        <p14:creationId xmlns:p14="http://schemas.microsoft.com/office/powerpoint/2010/main" val="145741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B1E6CA8E-2275-49AD-B73F-0FCB3CF3902D}" type="datetimeFigureOut">
              <a:rPr lang="nb-NO" smtClean="0"/>
              <a:t>02.02.2017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D0B11D-2F4D-432D-AFEE-0D550FED90A9}" type="slidenum">
              <a:rPr lang="nb-NO" smtClean="0"/>
              <a:t>‹#›</a:t>
            </a:fld>
            <a:endParaRPr lang="nb-NO"/>
          </a:p>
        </p:txBody>
      </p:sp>
    </p:spTree>
    <p:extLst>
      <p:ext uri="{BB962C8B-B14F-4D97-AF65-F5344CB8AC3E}">
        <p14:creationId xmlns:p14="http://schemas.microsoft.com/office/powerpoint/2010/main" val="299963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B1E6CA8E-2275-49AD-B73F-0FCB3CF3902D}" type="datetimeFigureOut">
              <a:rPr lang="nb-NO" smtClean="0"/>
              <a:t>02.02.2017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D0B11D-2F4D-432D-AFEE-0D550FED90A9}" type="slidenum">
              <a:rPr lang="nb-NO" smtClean="0"/>
              <a:t>‹#›</a:t>
            </a:fld>
            <a:endParaRPr lang="nb-NO"/>
          </a:p>
        </p:txBody>
      </p:sp>
    </p:spTree>
    <p:extLst>
      <p:ext uri="{BB962C8B-B14F-4D97-AF65-F5344CB8AC3E}">
        <p14:creationId xmlns:p14="http://schemas.microsoft.com/office/powerpoint/2010/main" val="217105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B1E6CA8E-2275-49AD-B73F-0FCB3CF3902D}" type="datetimeFigureOut">
              <a:rPr lang="nb-NO" smtClean="0"/>
              <a:t>02.02.2017</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CD0B11D-2F4D-432D-AFEE-0D550FED90A9}" type="slidenum">
              <a:rPr lang="nb-NO" smtClean="0"/>
              <a:t>‹#›</a:t>
            </a:fld>
            <a:endParaRPr lang="nb-NO"/>
          </a:p>
        </p:txBody>
      </p:sp>
    </p:spTree>
    <p:extLst>
      <p:ext uri="{BB962C8B-B14F-4D97-AF65-F5344CB8AC3E}">
        <p14:creationId xmlns:p14="http://schemas.microsoft.com/office/powerpoint/2010/main" val="2952304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B1E6CA8E-2275-49AD-B73F-0FCB3CF3902D}" type="datetimeFigureOut">
              <a:rPr lang="nb-NO" smtClean="0"/>
              <a:t>02.02.2017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CD0B11D-2F4D-432D-AFEE-0D550FED90A9}" type="slidenum">
              <a:rPr lang="nb-NO" smtClean="0"/>
              <a:t>‹#›</a:t>
            </a:fld>
            <a:endParaRPr lang="nb-NO"/>
          </a:p>
        </p:txBody>
      </p:sp>
    </p:spTree>
    <p:extLst>
      <p:ext uri="{BB962C8B-B14F-4D97-AF65-F5344CB8AC3E}">
        <p14:creationId xmlns:p14="http://schemas.microsoft.com/office/powerpoint/2010/main" val="4148173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1E6CA8E-2275-49AD-B73F-0FCB3CF3902D}" type="datetimeFigureOut">
              <a:rPr lang="nb-NO" smtClean="0"/>
              <a:t>02.02.2017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CD0B11D-2F4D-432D-AFEE-0D550FED90A9}" type="slidenum">
              <a:rPr lang="nb-NO" smtClean="0"/>
              <a:t>‹#›</a:t>
            </a:fld>
            <a:endParaRPr lang="nb-NO"/>
          </a:p>
        </p:txBody>
      </p:sp>
    </p:spTree>
    <p:extLst>
      <p:ext uri="{BB962C8B-B14F-4D97-AF65-F5344CB8AC3E}">
        <p14:creationId xmlns:p14="http://schemas.microsoft.com/office/powerpoint/2010/main" val="298077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1E6CA8E-2275-49AD-B73F-0FCB3CF3902D}" type="datetimeFigureOut">
              <a:rPr lang="nb-NO" smtClean="0"/>
              <a:t>02.02.2017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D0B11D-2F4D-432D-AFEE-0D550FED90A9}" type="slidenum">
              <a:rPr lang="nb-NO" smtClean="0"/>
              <a:t>‹#›</a:t>
            </a:fld>
            <a:endParaRPr lang="nb-NO"/>
          </a:p>
        </p:txBody>
      </p:sp>
    </p:spTree>
    <p:extLst>
      <p:ext uri="{BB962C8B-B14F-4D97-AF65-F5344CB8AC3E}">
        <p14:creationId xmlns:p14="http://schemas.microsoft.com/office/powerpoint/2010/main" val="82928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1E6CA8E-2275-49AD-B73F-0FCB3CF3902D}" type="datetimeFigureOut">
              <a:rPr lang="nb-NO" smtClean="0"/>
              <a:t>02.02.2017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D0B11D-2F4D-432D-AFEE-0D550FED90A9}" type="slidenum">
              <a:rPr lang="nb-NO" smtClean="0"/>
              <a:t>‹#›</a:t>
            </a:fld>
            <a:endParaRPr lang="nb-NO"/>
          </a:p>
        </p:txBody>
      </p:sp>
    </p:spTree>
    <p:extLst>
      <p:ext uri="{BB962C8B-B14F-4D97-AF65-F5344CB8AC3E}">
        <p14:creationId xmlns:p14="http://schemas.microsoft.com/office/powerpoint/2010/main" val="414224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6CA8E-2275-49AD-B73F-0FCB3CF3902D}" type="datetimeFigureOut">
              <a:rPr lang="nb-NO" smtClean="0"/>
              <a:t>02.02.2017</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0B11D-2F4D-432D-AFEE-0D550FED90A9}" type="slidenum">
              <a:rPr lang="nb-NO" smtClean="0"/>
              <a:t>‹#›</a:t>
            </a:fld>
            <a:endParaRPr lang="nb-NO"/>
          </a:p>
        </p:txBody>
      </p:sp>
    </p:spTree>
    <p:extLst>
      <p:ext uri="{BB962C8B-B14F-4D97-AF65-F5344CB8AC3E}">
        <p14:creationId xmlns:p14="http://schemas.microsoft.com/office/powerpoint/2010/main" val="2875565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E92E"/>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323528" y="404664"/>
            <a:ext cx="4536504" cy="3744415"/>
          </a:xfrm>
        </p:spPr>
        <p:txBody>
          <a:bodyPr>
            <a:normAutofit/>
          </a:bodyPr>
          <a:lstStyle/>
          <a:p>
            <a:pPr algn="l"/>
            <a:r>
              <a:rPr lang="nb-NO" b="1" dirty="0">
                <a:effectLst>
                  <a:outerShdw blurRad="50800" dist="38100" dir="18900000" algn="bl" rotWithShape="0">
                    <a:prstClr val="black">
                      <a:alpha val="40000"/>
                    </a:prstClr>
                  </a:outerShdw>
                </a:effectLst>
                <a:latin typeface="Whitney-Bold" panose="02000803040000020004" pitchFamily="2" charset="0"/>
              </a:rPr>
              <a:t>Kapittel </a:t>
            </a:r>
            <a:r>
              <a:rPr lang="nb-NO" b="1" dirty="0" smtClean="0">
                <a:effectLst>
                  <a:outerShdw blurRad="50800" dist="38100" dir="18900000" algn="bl" rotWithShape="0">
                    <a:prstClr val="black">
                      <a:alpha val="40000"/>
                    </a:prstClr>
                  </a:outerShdw>
                </a:effectLst>
                <a:latin typeface="Whitney-Bold" panose="02000803040000020004" pitchFamily="2" charset="0"/>
              </a:rPr>
              <a:t>3</a:t>
            </a:r>
            <a:r>
              <a:rPr lang="nb-NO" dirty="0">
                <a:effectLst>
                  <a:outerShdw blurRad="50800" dist="38100" dir="18900000" algn="bl" rotWithShape="0">
                    <a:prstClr val="black">
                      <a:alpha val="40000"/>
                    </a:prstClr>
                  </a:outerShdw>
                </a:effectLst>
                <a:latin typeface="Whitney-Bold" panose="02000803040000020004" pitchFamily="2" charset="0"/>
              </a:rPr>
              <a:t/>
            </a:r>
            <a:br>
              <a:rPr lang="nb-NO" dirty="0">
                <a:effectLst>
                  <a:outerShdw blurRad="50800" dist="38100" dir="18900000" algn="bl" rotWithShape="0">
                    <a:prstClr val="black">
                      <a:alpha val="40000"/>
                    </a:prstClr>
                  </a:outerShdw>
                </a:effectLst>
                <a:latin typeface="Whitney-Bold" panose="02000803040000020004" pitchFamily="2" charset="0"/>
              </a:rPr>
            </a:br>
            <a:r>
              <a:rPr lang="nb-NO" b="1" dirty="0" smtClean="0">
                <a:effectLst>
                  <a:outerShdw blurRad="50800" dist="38100" dir="18900000" algn="bl" rotWithShape="0">
                    <a:prstClr val="black">
                      <a:alpha val="40000"/>
                    </a:prstClr>
                  </a:outerShdw>
                </a:effectLst>
                <a:latin typeface="Whitney-Bold" panose="02000803040000020004" pitchFamily="2" charset="0"/>
              </a:rPr>
              <a:t>Etterspørsel etter konsumgoder</a:t>
            </a:r>
            <a:endParaRPr lang="nb-NO" dirty="0">
              <a:effectLst>
                <a:outerShdw blurRad="50800" dist="38100" dir="18900000" algn="bl" rotWithShape="0">
                  <a:prstClr val="black">
                    <a:alpha val="40000"/>
                  </a:prstClr>
                </a:outerShdw>
              </a:effectLst>
              <a:latin typeface="Whitney-Bold" panose="02000803040000020004" pitchFamily="2" charset="0"/>
            </a:endParaRPr>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922076"/>
            <a:ext cx="3691624" cy="4608512"/>
          </a:xfrm>
          <a:prstGeom prst="rect">
            <a:avLst/>
          </a:prstGeom>
          <a:effectLst>
            <a:outerShdw blurRad="50800" dist="63500" dir="18900000" algn="bl" rotWithShape="0">
              <a:prstClr val="black">
                <a:alpha val="40000"/>
              </a:prstClr>
            </a:outerShdw>
          </a:effectLst>
        </p:spPr>
      </p:pic>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564240"/>
            <a:ext cx="2592288" cy="272174"/>
          </a:xfrm>
          <a:prstGeom prst="rect">
            <a:avLst/>
          </a:prstGeom>
        </p:spPr>
      </p:pic>
    </p:spTree>
    <p:extLst>
      <p:ext uri="{BB962C8B-B14F-4D97-AF65-F5344CB8AC3E}">
        <p14:creationId xmlns:p14="http://schemas.microsoft.com/office/powerpoint/2010/main" val="3133758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67544" y="879098"/>
            <a:ext cx="8280920" cy="4647426"/>
          </a:xfrm>
          <a:prstGeom prst="rect">
            <a:avLst/>
          </a:prstGeom>
        </p:spPr>
        <p:txBody>
          <a:bodyPr wrap="square">
            <a:spAutoFit/>
          </a:bodyPr>
          <a:lstStyle/>
          <a:p>
            <a:pPr algn="ctr"/>
            <a:r>
              <a:rPr lang="nb-NO" sz="3200" b="1" dirty="0">
                <a:solidFill>
                  <a:srgbClr val="6A986B"/>
                </a:solidFill>
              </a:rPr>
              <a:t>Inntektselastisiteter</a:t>
            </a:r>
            <a:r>
              <a:rPr lang="nb-NO" sz="3200" dirty="0">
                <a:solidFill>
                  <a:srgbClr val="6A986B"/>
                </a:solidFill>
              </a:rPr>
              <a:t> </a:t>
            </a:r>
            <a:r>
              <a:rPr lang="nb-NO" sz="3200" b="1" dirty="0">
                <a:solidFill>
                  <a:srgbClr val="6A986B"/>
                </a:solidFill>
              </a:rPr>
              <a:t>(</a:t>
            </a:r>
            <a:r>
              <a:rPr lang="nb-NO" sz="3200" b="1" dirty="0" err="1">
                <a:solidFill>
                  <a:srgbClr val="6A986B"/>
                </a:solidFill>
              </a:rPr>
              <a:t>e</a:t>
            </a:r>
            <a:r>
              <a:rPr lang="nb-NO" sz="3200" b="1" baseline="-25000" dirty="0" err="1">
                <a:solidFill>
                  <a:srgbClr val="6A986B"/>
                </a:solidFill>
              </a:rPr>
              <a:t>I</a:t>
            </a:r>
            <a:r>
              <a:rPr lang="nb-NO" sz="3200" b="1" dirty="0">
                <a:solidFill>
                  <a:srgbClr val="6A986B"/>
                </a:solidFill>
              </a:rPr>
              <a:t>)</a:t>
            </a:r>
            <a:endParaRPr lang="nb-NO" sz="3200" dirty="0">
              <a:solidFill>
                <a:srgbClr val="6A986B"/>
              </a:solidFill>
            </a:endParaRPr>
          </a:p>
          <a:p>
            <a:endParaRPr lang="nb-NO" sz="2400" b="1" dirty="0" smtClean="0"/>
          </a:p>
          <a:p>
            <a:r>
              <a:rPr lang="nb-NO" sz="2400" b="1" dirty="0" smtClean="0"/>
              <a:t>En </a:t>
            </a:r>
            <a:r>
              <a:rPr lang="nb-NO" sz="2400" b="1" dirty="0"/>
              <a:t>inntektselastisitet viser den relative endring i etterspørselen i forhold til en gitt relativ endring i inntekten (jf. uttrykk (3.6</a:t>
            </a:r>
            <a:r>
              <a:rPr lang="nb-NO" sz="2400" b="1" dirty="0" smtClean="0"/>
              <a:t>))</a:t>
            </a:r>
          </a:p>
          <a:p>
            <a:endParaRPr lang="nb-NO" sz="2400" dirty="0"/>
          </a:p>
          <a:p>
            <a:pPr marL="800100" lvl="1" indent="-342900">
              <a:buFont typeface="Arial" panose="020B0604020202020204" pitchFamily="34" charset="0"/>
              <a:buChar char="•"/>
            </a:pPr>
            <a:r>
              <a:rPr lang="nb-NO" sz="2400" b="1" dirty="0" err="1"/>
              <a:t>e</a:t>
            </a:r>
            <a:r>
              <a:rPr lang="nb-NO" sz="2400" b="1" baseline="-25000" dirty="0" err="1"/>
              <a:t>I</a:t>
            </a:r>
            <a:r>
              <a:rPr lang="nb-NO" sz="2400" b="1" baseline="-25000" dirty="0"/>
              <a:t> </a:t>
            </a:r>
            <a:r>
              <a:rPr lang="nb-NO" sz="2400" b="1" dirty="0"/>
              <a:t>&gt; 0 for normale goder</a:t>
            </a:r>
            <a:endParaRPr lang="nb-NO" sz="2400" dirty="0"/>
          </a:p>
          <a:p>
            <a:r>
              <a:rPr lang="nb-NO" sz="2400" b="1" dirty="0"/>
              <a:t> </a:t>
            </a:r>
            <a:endParaRPr lang="nb-NO" sz="2400" dirty="0"/>
          </a:p>
          <a:p>
            <a:pPr marL="800100" lvl="1" indent="-342900">
              <a:buFont typeface="Arial" panose="020B0604020202020204" pitchFamily="34" charset="0"/>
              <a:buChar char="•"/>
            </a:pPr>
            <a:r>
              <a:rPr lang="nb-NO" sz="2400" b="1" dirty="0" smtClean="0"/>
              <a:t>0 </a:t>
            </a:r>
            <a:r>
              <a:rPr lang="nb-NO" sz="2400" b="1" dirty="0"/>
              <a:t>&lt; </a:t>
            </a:r>
            <a:r>
              <a:rPr lang="nb-NO" sz="2400" b="1" dirty="0" err="1"/>
              <a:t>e</a:t>
            </a:r>
            <a:r>
              <a:rPr lang="nb-NO" sz="2400" b="1" baseline="-25000" dirty="0" err="1"/>
              <a:t>I</a:t>
            </a:r>
            <a:r>
              <a:rPr lang="nb-NO" sz="2400" b="1" dirty="0"/>
              <a:t> &lt; 1 for inntektsuelastiske goder</a:t>
            </a:r>
            <a:endParaRPr lang="nb-NO" sz="2400" dirty="0"/>
          </a:p>
          <a:p>
            <a:pPr marL="342900" indent="-342900">
              <a:buFont typeface="Arial" panose="020B0604020202020204" pitchFamily="34" charset="0"/>
              <a:buChar char="•"/>
            </a:pPr>
            <a:endParaRPr lang="nb-NO" sz="2400" dirty="0"/>
          </a:p>
          <a:p>
            <a:pPr marL="800100" lvl="1" indent="-342900">
              <a:buFont typeface="Arial" panose="020B0604020202020204" pitchFamily="34" charset="0"/>
              <a:buChar char="•"/>
            </a:pPr>
            <a:r>
              <a:rPr lang="nb-NO" sz="2400" b="1" dirty="0" err="1" smtClean="0"/>
              <a:t>e</a:t>
            </a:r>
            <a:r>
              <a:rPr lang="nb-NO" sz="2400" b="1" baseline="-25000" dirty="0" err="1" smtClean="0"/>
              <a:t>I</a:t>
            </a:r>
            <a:r>
              <a:rPr lang="nb-NO" sz="2400" b="1" dirty="0" smtClean="0"/>
              <a:t> </a:t>
            </a:r>
            <a:r>
              <a:rPr lang="nb-NO" sz="2400" b="1" dirty="0"/>
              <a:t>&gt; 1 for inntektselastiske goder</a:t>
            </a:r>
            <a:endParaRPr lang="nb-NO" sz="2400" dirty="0"/>
          </a:p>
          <a:p>
            <a:pPr marL="342900" indent="-342900">
              <a:buFont typeface="Arial" panose="020B0604020202020204" pitchFamily="34" charset="0"/>
              <a:buChar char="•"/>
            </a:pPr>
            <a:endParaRPr lang="nb-NO" sz="2400" dirty="0"/>
          </a:p>
          <a:p>
            <a:pPr marL="800100" lvl="1" indent="-342900">
              <a:buFont typeface="Arial" panose="020B0604020202020204" pitchFamily="34" charset="0"/>
              <a:buChar char="•"/>
            </a:pPr>
            <a:r>
              <a:rPr lang="nb-NO" sz="2400" b="1" dirty="0" err="1" smtClean="0"/>
              <a:t>e</a:t>
            </a:r>
            <a:r>
              <a:rPr lang="nb-NO" sz="2400" b="1" baseline="-25000" dirty="0" err="1" smtClean="0"/>
              <a:t>I</a:t>
            </a:r>
            <a:r>
              <a:rPr lang="nb-NO" sz="2400" b="1" dirty="0" smtClean="0"/>
              <a:t> </a:t>
            </a:r>
            <a:r>
              <a:rPr lang="nb-NO" sz="2400" b="1" dirty="0"/>
              <a:t>&lt; 0 for mindreverdige goder</a:t>
            </a:r>
            <a:endParaRPr lang="nb-NO" sz="2400" dirty="0"/>
          </a:p>
        </p:txBody>
      </p:sp>
    </p:spTree>
    <p:extLst>
      <p:ext uri="{BB962C8B-B14F-4D97-AF65-F5344CB8AC3E}">
        <p14:creationId xmlns:p14="http://schemas.microsoft.com/office/powerpoint/2010/main" val="2592707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95536" y="1052736"/>
            <a:ext cx="8352928" cy="4216539"/>
          </a:xfrm>
          <a:prstGeom prst="rect">
            <a:avLst/>
          </a:prstGeom>
        </p:spPr>
        <p:txBody>
          <a:bodyPr wrap="square">
            <a:spAutoFit/>
          </a:bodyPr>
          <a:lstStyle/>
          <a:p>
            <a:pPr algn="ctr"/>
            <a:r>
              <a:rPr lang="nb-NO" sz="3200" b="1" dirty="0">
                <a:solidFill>
                  <a:srgbClr val="6A986B"/>
                </a:solidFill>
              </a:rPr>
              <a:t>Eksempler på spesielle fenomener i konsumetterspørselen</a:t>
            </a:r>
            <a:endParaRPr lang="nb-NO" sz="3200" dirty="0">
              <a:solidFill>
                <a:srgbClr val="6A986B"/>
              </a:solidFill>
            </a:endParaRPr>
          </a:p>
          <a:p>
            <a:r>
              <a:rPr lang="nb-NO" b="1" dirty="0"/>
              <a:t> </a:t>
            </a:r>
            <a:endParaRPr lang="nb-NO" dirty="0"/>
          </a:p>
          <a:p>
            <a:r>
              <a:rPr lang="nb-NO" b="1" dirty="0"/>
              <a:t> </a:t>
            </a:r>
            <a:endParaRPr lang="nb-NO" dirty="0"/>
          </a:p>
          <a:p>
            <a:pPr marL="800100" lvl="1" indent="-342900">
              <a:buFont typeface="Arial" panose="020B0604020202020204" pitchFamily="34" charset="0"/>
              <a:buChar char="•"/>
            </a:pPr>
            <a:r>
              <a:rPr lang="nb-NO" sz="2400" b="1" dirty="0" err="1" smtClean="0"/>
              <a:t>Bandwagon</a:t>
            </a:r>
            <a:r>
              <a:rPr lang="nb-NO" sz="2400" b="1" dirty="0" smtClean="0"/>
              <a:t>-effekten</a:t>
            </a:r>
            <a:endParaRPr lang="nb-NO" sz="2400" dirty="0"/>
          </a:p>
          <a:p>
            <a:pPr marL="342900" indent="-342900">
              <a:buFont typeface="Arial" panose="020B0604020202020204" pitchFamily="34" charset="0"/>
              <a:buChar char="•"/>
            </a:pPr>
            <a:endParaRPr lang="nb-NO" sz="2400" dirty="0"/>
          </a:p>
          <a:p>
            <a:pPr marL="800100" lvl="1" indent="-342900">
              <a:buFont typeface="Arial" panose="020B0604020202020204" pitchFamily="34" charset="0"/>
              <a:buChar char="•"/>
            </a:pPr>
            <a:r>
              <a:rPr lang="nb-NO" sz="2400" b="1" dirty="0" smtClean="0"/>
              <a:t>Snobb-effekten</a:t>
            </a:r>
            <a:endParaRPr lang="nb-NO" sz="2400" dirty="0"/>
          </a:p>
          <a:p>
            <a:pPr marL="342900" indent="-342900">
              <a:buFont typeface="Arial" panose="020B0604020202020204" pitchFamily="34" charset="0"/>
              <a:buChar char="•"/>
            </a:pPr>
            <a:endParaRPr lang="nb-NO" sz="2400" dirty="0"/>
          </a:p>
          <a:p>
            <a:pPr marL="800100" lvl="1" indent="-342900">
              <a:buFont typeface="Arial" panose="020B0604020202020204" pitchFamily="34" charset="0"/>
              <a:buChar char="•"/>
            </a:pPr>
            <a:r>
              <a:rPr lang="nb-NO" sz="2400" b="1" dirty="0" err="1" smtClean="0"/>
              <a:t>Veblen</a:t>
            </a:r>
            <a:r>
              <a:rPr lang="nb-NO" sz="2400" b="1" dirty="0" smtClean="0"/>
              <a:t>-effekten</a:t>
            </a:r>
            <a:endParaRPr lang="nb-NO" sz="2400" dirty="0"/>
          </a:p>
          <a:p>
            <a:pPr marL="342900" indent="-342900">
              <a:buFont typeface="Arial" panose="020B0604020202020204" pitchFamily="34" charset="0"/>
              <a:buChar char="•"/>
            </a:pPr>
            <a:endParaRPr lang="nb-NO" sz="2400" dirty="0"/>
          </a:p>
          <a:p>
            <a:pPr marL="800100" lvl="1" indent="-342900">
              <a:buFont typeface="Arial" panose="020B0604020202020204" pitchFamily="34" charset="0"/>
              <a:buChar char="•"/>
            </a:pPr>
            <a:r>
              <a:rPr lang="nb-NO" sz="2400" b="1" dirty="0" err="1" smtClean="0"/>
              <a:t>Giffen</a:t>
            </a:r>
            <a:r>
              <a:rPr lang="nb-NO" sz="2400" b="1" dirty="0" smtClean="0"/>
              <a:t>-gode</a:t>
            </a:r>
            <a:endParaRPr lang="nb-NO" sz="2400" dirty="0"/>
          </a:p>
        </p:txBody>
      </p:sp>
    </p:spTree>
    <p:extLst>
      <p:ext uri="{BB962C8B-B14F-4D97-AF65-F5344CB8AC3E}">
        <p14:creationId xmlns:p14="http://schemas.microsoft.com/office/powerpoint/2010/main" val="438715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272" y="851548"/>
            <a:ext cx="6107268" cy="5328592"/>
          </a:xfrm>
          <a:prstGeom prst="rect">
            <a:avLst/>
          </a:prstGeom>
        </p:spPr>
      </p:pic>
      <p:sp>
        <p:nvSpPr>
          <p:cNvPr id="2" name="Rektangel 1"/>
          <p:cNvSpPr/>
          <p:nvPr/>
        </p:nvSpPr>
        <p:spPr>
          <a:xfrm>
            <a:off x="683568" y="260648"/>
            <a:ext cx="7848872" cy="584775"/>
          </a:xfrm>
          <a:prstGeom prst="rect">
            <a:avLst/>
          </a:prstGeom>
        </p:spPr>
        <p:txBody>
          <a:bodyPr wrap="square">
            <a:spAutoFit/>
          </a:bodyPr>
          <a:lstStyle/>
          <a:p>
            <a:pPr algn="ctr"/>
            <a:r>
              <a:rPr lang="nb-NO" sz="3200" b="1" dirty="0">
                <a:solidFill>
                  <a:srgbClr val="6A986B"/>
                </a:solidFill>
              </a:rPr>
              <a:t>Eksempel på indifferenskart</a:t>
            </a:r>
            <a:endParaRPr lang="nb-NO" sz="3200" dirty="0">
              <a:solidFill>
                <a:srgbClr val="6A986B"/>
              </a:solidFill>
            </a:endParaRPr>
          </a:p>
        </p:txBody>
      </p:sp>
      <p:sp>
        <p:nvSpPr>
          <p:cNvPr id="5" name="Rektangel 4"/>
          <p:cNvSpPr/>
          <p:nvPr/>
        </p:nvSpPr>
        <p:spPr>
          <a:xfrm>
            <a:off x="367934" y="6309320"/>
            <a:ext cx="8352928" cy="369332"/>
          </a:xfrm>
          <a:prstGeom prst="rect">
            <a:avLst/>
          </a:prstGeom>
        </p:spPr>
        <p:txBody>
          <a:bodyPr wrap="square">
            <a:spAutoFit/>
          </a:bodyPr>
          <a:lstStyle/>
          <a:p>
            <a:pPr algn="ctr"/>
            <a:r>
              <a:rPr lang="nb-NO" b="1" dirty="0" smtClean="0"/>
              <a:t>Figur </a:t>
            </a:r>
            <a:r>
              <a:rPr lang="nb-NO" b="1" dirty="0"/>
              <a:t>3.4 </a:t>
            </a:r>
            <a:r>
              <a:rPr lang="nb-NO" dirty="0"/>
              <a:t>Eksempel på indifferenskart</a:t>
            </a:r>
          </a:p>
        </p:txBody>
      </p:sp>
    </p:spTree>
    <p:extLst>
      <p:ext uri="{BB962C8B-B14F-4D97-AF65-F5344CB8AC3E}">
        <p14:creationId xmlns:p14="http://schemas.microsoft.com/office/powerpoint/2010/main" val="1130005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657" y="1337866"/>
            <a:ext cx="6172900" cy="5190380"/>
          </a:xfrm>
          <a:prstGeom prst="rect">
            <a:avLst/>
          </a:prstGeom>
        </p:spPr>
      </p:pic>
      <p:sp>
        <p:nvSpPr>
          <p:cNvPr id="2" name="Rektangel 1"/>
          <p:cNvSpPr/>
          <p:nvPr/>
        </p:nvSpPr>
        <p:spPr>
          <a:xfrm>
            <a:off x="683568" y="260648"/>
            <a:ext cx="7848872" cy="1077218"/>
          </a:xfrm>
          <a:prstGeom prst="rect">
            <a:avLst/>
          </a:prstGeom>
        </p:spPr>
        <p:txBody>
          <a:bodyPr wrap="square">
            <a:spAutoFit/>
          </a:bodyPr>
          <a:lstStyle/>
          <a:p>
            <a:pPr algn="ctr"/>
            <a:r>
              <a:rPr lang="nb-NO" sz="3200" b="1" dirty="0">
                <a:solidFill>
                  <a:srgbClr val="6A986B"/>
                </a:solidFill>
              </a:rPr>
              <a:t>Husholdningens valg av godekombinasjon: Figurutledning</a:t>
            </a:r>
            <a:endParaRPr lang="nb-NO" sz="3200" dirty="0">
              <a:solidFill>
                <a:srgbClr val="6A986B"/>
              </a:solidFill>
            </a:endParaRPr>
          </a:p>
        </p:txBody>
      </p:sp>
      <p:sp>
        <p:nvSpPr>
          <p:cNvPr id="5" name="Rektangel 4"/>
          <p:cNvSpPr/>
          <p:nvPr/>
        </p:nvSpPr>
        <p:spPr>
          <a:xfrm>
            <a:off x="358361" y="6381328"/>
            <a:ext cx="8352928" cy="369332"/>
          </a:xfrm>
          <a:prstGeom prst="rect">
            <a:avLst/>
          </a:prstGeom>
        </p:spPr>
        <p:txBody>
          <a:bodyPr wrap="square">
            <a:spAutoFit/>
          </a:bodyPr>
          <a:lstStyle/>
          <a:p>
            <a:pPr algn="ctr"/>
            <a:r>
              <a:rPr lang="nb-NO" b="1" dirty="0" smtClean="0"/>
              <a:t>Figur </a:t>
            </a:r>
            <a:r>
              <a:rPr lang="nb-NO" b="1" dirty="0"/>
              <a:t>3.5 </a:t>
            </a:r>
            <a:r>
              <a:rPr lang="nb-NO" dirty="0"/>
              <a:t>Husholdningens valg av godekombinasjon</a:t>
            </a:r>
          </a:p>
        </p:txBody>
      </p:sp>
    </p:spTree>
    <p:extLst>
      <p:ext uri="{BB962C8B-B14F-4D97-AF65-F5344CB8AC3E}">
        <p14:creationId xmlns:p14="http://schemas.microsoft.com/office/powerpoint/2010/main" val="867906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39552" y="188640"/>
            <a:ext cx="7404719" cy="1077218"/>
          </a:xfrm>
          <a:prstGeom prst="rect">
            <a:avLst/>
          </a:prstGeom>
        </p:spPr>
        <p:txBody>
          <a:bodyPr wrap="none">
            <a:spAutoFit/>
          </a:bodyPr>
          <a:lstStyle/>
          <a:p>
            <a:pPr algn="ctr"/>
            <a:r>
              <a:rPr lang="nb-NO" sz="3200" b="1" dirty="0">
                <a:solidFill>
                  <a:srgbClr val="6A986B"/>
                </a:solidFill>
              </a:rPr>
              <a:t>Husholdningens valg av godekombinasjon</a:t>
            </a:r>
            <a:r>
              <a:rPr lang="nb-NO" sz="3200" b="1" dirty="0" smtClean="0">
                <a:solidFill>
                  <a:srgbClr val="6A986B"/>
                </a:solidFill>
              </a:rPr>
              <a:t>:</a:t>
            </a:r>
          </a:p>
          <a:p>
            <a:pPr algn="ctr"/>
            <a:r>
              <a:rPr lang="nb-NO" sz="3200" b="1" dirty="0" smtClean="0">
                <a:solidFill>
                  <a:srgbClr val="6A986B"/>
                </a:solidFill>
              </a:rPr>
              <a:t>Matematisk </a:t>
            </a:r>
            <a:r>
              <a:rPr lang="nb-NO" sz="3200" b="1" dirty="0">
                <a:solidFill>
                  <a:srgbClr val="6A986B"/>
                </a:solidFill>
              </a:rPr>
              <a:t>utledning</a:t>
            </a:r>
            <a:endParaRPr lang="nb-NO" sz="3200" dirty="0">
              <a:solidFill>
                <a:srgbClr val="6A986B"/>
              </a:solidFill>
            </a:endParaRPr>
          </a:p>
        </p:txBody>
      </p:sp>
      <p:sp>
        <p:nvSpPr>
          <p:cNvPr id="4" name="Rektangel 3"/>
          <p:cNvSpPr/>
          <p:nvPr/>
        </p:nvSpPr>
        <p:spPr>
          <a:xfrm>
            <a:off x="323528" y="1484784"/>
            <a:ext cx="8568952" cy="4801314"/>
          </a:xfrm>
          <a:prstGeom prst="rect">
            <a:avLst/>
          </a:prstGeom>
        </p:spPr>
        <p:txBody>
          <a:bodyPr wrap="square">
            <a:spAutoFit/>
          </a:bodyPr>
          <a:lstStyle/>
          <a:p>
            <a:r>
              <a:rPr lang="nb-NO" dirty="0" smtClean="0">
                <a:solidFill>
                  <a:srgbClr val="002060"/>
                </a:solidFill>
              </a:rPr>
              <a:t>Rent </a:t>
            </a:r>
            <a:r>
              <a:rPr lang="nb-NO" dirty="0">
                <a:solidFill>
                  <a:srgbClr val="002060"/>
                </a:solidFill>
              </a:rPr>
              <a:t>matematisk kan det vi har diskutert ovenfor utledes på følgende måte:</a:t>
            </a:r>
          </a:p>
          <a:p>
            <a:r>
              <a:rPr lang="nb-NO" dirty="0">
                <a:solidFill>
                  <a:srgbClr val="002060"/>
                </a:solidFill>
              </a:rPr>
              <a:t>Indifferenskurvene kan, som nevnt, oppfattes som nivålinjer til en nyttefunksjon som viser hvilken nytte husholdningen har av ulike godekombinasjoner. Denne funksjonen kan formelt skrives som</a:t>
            </a:r>
            <a:r>
              <a:rPr lang="nb-NO" dirty="0" smtClean="0">
                <a:solidFill>
                  <a:srgbClr val="002060"/>
                </a:solidFill>
              </a:rPr>
              <a:t>:</a:t>
            </a:r>
          </a:p>
          <a:p>
            <a:endParaRPr lang="nb-NO" dirty="0">
              <a:solidFill>
                <a:srgbClr val="002060"/>
              </a:solidFill>
            </a:endParaRPr>
          </a:p>
          <a:p>
            <a:r>
              <a:rPr lang="nb-NO" dirty="0">
                <a:solidFill>
                  <a:srgbClr val="002060"/>
                </a:solidFill>
              </a:rPr>
              <a:t>(3.9) </a:t>
            </a:r>
            <a:r>
              <a:rPr lang="nb-NO" dirty="0" smtClean="0">
                <a:solidFill>
                  <a:srgbClr val="002060"/>
                </a:solidFill>
              </a:rPr>
              <a:t>	U </a:t>
            </a:r>
            <a:r>
              <a:rPr lang="nb-NO" dirty="0">
                <a:solidFill>
                  <a:srgbClr val="002060"/>
                </a:solidFill>
              </a:rPr>
              <a:t>= u(X</a:t>
            </a:r>
            <a:r>
              <a:rPr lang="nb-NO" baseline="-25000" dirty="0">
                <a:solidFill>
                  <a:srgbClr val="002060"/>
                </a:solidFill>
              </a:rPr>
              <a:t>1</a:t>
            </a:r>
            <a:r>
              <a:rPr lang="nb-NO" dirty="0">
                <a:solidFill>
                  <a:srgbClr val="002060"/>
                </a:solidFill>
              </a:rPr>
              <a:t>,X</a:t>
            </a:r>
            <a:r>
              <a:rPr lang="nb-NO" baseline="-25000" dirty="0">
                <a:solidFill>
                  <a:srgbClr val="002060"/>
                </a:solidFill>
              </a:rPr>
              <a:t>2</a:t>
            </a:r>
            <a:r>
              <a:rPr lang="nb-NO" dirty="0" smtClean="0">
                <a:solidFill>
                  <a:srgbClr val="002060"/>
                </a:solidFill>
              </a:rPr>
              <a:t>)</a:t>
            </a:r>
          </a:p>
          <a:p>
            <a:endParaRPr lang="nb-NO" dirty="0">
              <a:solidFill>
                <a:srgbClr val="002060"/>
              </a:solidFill>
            </a:endParaRPr>
          </a:p>
          <a:p>
            <a:r>
              <a:rPr lang="nb-NO" dirty="0">
                <a:solidFill>
                  <a:srgbClr val="002060"/>
                </a:solidFill>
              </a:rPr>
              <a:t>For å forenkle analysen, kan vi utnytte det faktum at en optimal godekombinasjon er kjennetegnet ved tangering mellom budsjettlinjen og en indifferenskurve. Tangering innebærer per definisjon at kurvene har samme helning. Helningen til en indifferenskurve finner vi ved å sette (3.9) på tilvekstform</a:t>
            </a:r>
            <a:r>
              <a:rPr lang="nb-NO" dirty="0" smtClean="0">
                <a:solidFill>
                  <a:srgbClr val="002060"/>
                </a:solidFill>
              </a:rPr>
              <a:t>:</a:t>
            </a:r>
          </a:p>
          <a:p>
            <a:endParaRPr lang="nb-NO" dirty="0">
              <a:solidFill>
                <a:srgbClr val="002060"/>
              </a:solidFill>
            </a:endParaRPr>
          </a:p>
          <a:p>
            <a:r>
              <a:rPr lang="nb-NO" dirty="0">
                <a:solidFill>
                  <a:srgbClr val="002060"/>
                </a:solidFill>
              </a:rPr>
              <a:t>(3.10) </a:t>
            </a:r>
            <a:r>
              <a:rPr lang="nb-NO" dirty="0" smtClean="0">
                <a:solidFill>
                  <a:srgbClr val="002060"/>
                </a:solidFill>
              </a:rPr>
              <a:t>	</a:t>
            </a:r>
            <a:r>
              <a:rPr lang="nb-NO" dirty="0" err="1" smtClean="0">
                <a:solidFill>
                  <a:srgbClr val="002060"/>
                </a:solidFill>
              </a:rPr>
              <a:t>dU</a:t>
            </a:r>
            <a:r>
              <a:rPr lang="nb-NO" dirty="0" smtClean="0">
                <a:solidFill>
                  <a:srgbClr val="002060"/>
                </a:solidFill>
              </a:rPr>
              <a:t> </a:t>
            </a:r>
            <a:r>
              <a:rPr lang="nb-NO" dirty="0">
                <a:solidFill>
                  <a:srgbClr val="002060"/>
                </a:solidFill>
              </a:rPr>
              <a:t>= </a:t>
            </a:r>
            <a:r>
              <a:rPr lang="nb-NO" dirty="0" smtClean="0">
                <a:solidFill>
                  <a:srgbClr val="002060"/>
                </a:solidFill>
              </a:rPr>
              <a:t>u</a:t>
            </a:r>
            <a:r>
              <a:rPr lang="nb-NO" baseline="-25000" dirty="0" smtClean="0">
                <a:solidFill>
                  <a:srgbClr val="002060"/>
                </a:solidFill>
              </a:rPr>
              <a:t>1</a:t>
            </a:r>
            <a:r>
              <a:rPr lang="nb-NO" dirty="0" smtClean="0">
                <a:solidFill>
                  <a:srgbClr val="002060"/>
                </a:solidFill>
              </a:rPr>
              <a:t>dX</a:t>
            </a:r>
            <a:r>
              <a:rPr lang="nb-NO" baseline="-25000" dirty="0">
                <a:solidFill>
                  <a:srgbClr val="002060"/>
                </a:solidFill>
              </a:rPr>
              <a:t>1</a:t>
            </a:r>
            <a:r>
              <a:rPr lang="nb-NO" dirty="0" smtClean="0">
                <a:solidFill>
                  <a:srgbClr val="002060"/>
                </a:solidFill>
              </a:rPr>
              <a:t> </a:t>
            </a:r>
            <a:r>
              <a:rPr lang="nb-NO" dirty="0">
                <a:solidFill>
                  <a:srgbClr val="002060"/>
                </a:solidFill>
              </a:rPr>
              <a:t>+ </a:t>
            </a:r>
            <a:r>
              <a:rPr lang="nb-NO" dirty="0" smtClean="0">
                <a:solidFill>
                  <a:srgbClr val="002060"/>
                </a:solidFill>
              </a:rPr>
              <a:t>u</a:t>
            </a:r>
            <a:r>
              <a:rPr lang="nb-NO" baseline="-25000" dirty="0" smtClean="0">
                <a:solidFill>
                  <a:srgbClr val="002060"/>
                </a:solidFill>
              </a:rPr>
              <a:t>2</a:t>
            </a:r>
            <a:r>
              <a:rPr lang="nb-NO" dirty="0" smtClean="0">
                <a:solidFill>
                  <a:srgbClr val="002060"/>
                </a:solidFill>
              </a:rPr>
              <a:t>dX</a:t>
            </a:r>
            <a:r>
              <a:rPr lang="nb-NO" baseline="-25000" dirty="0" smtClean="0">
                <a:solidFill>
                  <a:srgbClr val="002060"/>
                </a:solidFill>
              </a:rPr>
              <a:t>2</a:t>
            </a:r>
            <a:endParaRPr lang="nb-NO" dirty="0" smtClean="0">
              <a:solidFill>
                <a:srgbClr val="002060"/>
              </a:solidFill>
            </a:endParaRPr>
          </a:p>
          <a:p>
            <a:endParaRPr lang="nb-NO" dirty="0">
              <a:solidFill>
                <a:srgbClr val="002060"/>
              </a:solidFill>
            </a:endParaRPr>
          </a:p>
          <a:p>
            <a:r>
              <a:rPr lang="nb-NO" dirty="0">
                <a:solidFill>
                  <a:srgbClr val="002060"/>
                </a:solidFill>
              </a:rPr>
              <a:t>Her er u1 og u2 de partielt deriverte av nyttefunksjonen med hensyn på henholdsvis X1 og X2. Disse kalles gjerne for </a:t>
            </a:r>
            <a:r>
              <a:rPr lang="nb-NO" dirty="0" err="1">
                <a:solidFill>
                  <a:srgbClr val="002060"/>
                </a:solidFill>
              </a:rPr>
              <a:t>grensenyttene</a:t>
            </a:r>
            <a:r>
              <a:rPr lang="nb-NO" dirty="0">
                <a:solidFill>
                  <a:srgbClr val="002060"/>
                </a:solidFill>
              </a:rPr>
              <a:t> til de to godene, og de viser (litt unøyaktig) hvor mye nytten øker dersom forbruket av hvert av godene øker med en enhet</a:t>
            </a:r>
            <a:r>
              <a:rPr lang="nb-NO" dirty="0" smtClean="0">
                <a:solidFill>
                  <a:srgbClr val="002060"/>
                </a:solidFill>
              </a:rPr>
              <a:t>. </a:t>
            </a:r>
            <a:r>
              <a:rPr lang="nb-NO" dirty="0">
                <a:solidFill>
                  <a:srgbClr val="002060"/>
                </a:solidFill>
              </a:rPr>
              <a:t>	</a:t>
            </a:r>
          </a:p>
        </p:txBody>
      </p:sp>
    </p:spTree>
    <p:extLst>
      <p:ext uri="{BB962C8B-B14F-4D97-AF65-F5344CB8AC3E}">
        <p14:creationId xmlns:p14="http://schemas.microsoft.com/office/powerpoint/2010/main" val="2876631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18964" y="715918"/>
            <a:ext cx="8496944" cy="4801314"/>
          </a:xfrm>
          <a:prstGeom prst="rect">
            <a:avLst/>
          </a:prstGeom>
        </p:spPr>
        <p:txBody>
          <a:bodyPr wrap="square">
            <a:spAutoFit/>
          </a:bodyPr>
          <a:lstStyle/>
          <a:p>
            <a:r>
              <a:rPr lang="nb-NO" dirty="0" smtClean="0">
                <a:solidFill>
                  <a:srgbClr val="002060"/>
                </a:solidFill>
              </a:rPr>
              <a:t>Langs </a:t>
            </a:r>
            <a:r>
              <a:rPr lang="nb-NO" dirty="0">
                <a:solidFill>
                  <a:srgbClr val="002060"/>
                </a:solidFill>
              </a:rPr>
              <a:t>en indifferenskurve er nyttenivået konstant, dvs. at </a:t>
            </a:r>
            <a:r>
              <a:rPr lang="nb-NO" dirty="0" err="1">
                <a:solidFill>
                  <a:srgbClr val="002060"/>
                </a:solidFill>
              </a:rPr>
              <a:t>dU</a:t>
            </a:r>
            <a:r>
              <a:rPr lang="nb-NO" dirty="0">
                <a:solidFill>
                  <a:srgbClr val="002060"/>
                </a:solidFill>
              </a:rPr>
              <a:t> = 0, og da kan vi omforme (3.10) til</a:t>
            </a:r>
            <a:r>
              <a:rPr lang="nb-NO" dirty="0" smtClean="0">
                <a:solidFill>
                  <a:srgbClr val="002060"/>
                </a:solidFill>
              </a:rPr>
              <a:t>:</a:t>
            </a:r>
          </a:p>
          <a:p>
            <a:endParaRPr lang="nb-NO" dirty="0">
              <a:solidFill>
                <a:srgbClr val="002060"/>
              </a:solidFill>
            </a:endParaRPr>
          </a:p>
          <a:p>
            <a:r>
              <a:rPr lang="nb-NO" dirty="0">
                <a:solidFill>
                  <a:srgbClr val="002060"/>
                </a:solidFill>
              </a:rPr>
              <a:t>(3.11) </a:t>
            </a:r>
            <a:r>
              <a:rPr lang="nb-NO" dirty="0" smtClean="0">
                <a:solidFill>
                  <a:srgbClr val="002060"/>
                </a:solidFill>
              </a:rPr>
              <a:t>	dX</a:t>
            </a:r>
            <a:r>
              <a:rPr lang="nb-NO" baseline="-25000" dirty="0">
                <a:solidFill>
                  <a:srgbClr val="002060"/>
                </a:solidFill>
              </a:rPr>
              <a:t>2</a:t>
            </a:r>
            <a:r>
              <a:rPr lang="nb-NO" dirty="0" smtClean="0">
                <a:solidFill>
                  <a:srgbClr val="002060"/>
                </a:solidFill>
              </a:rPr>
              <a:t>/dX</a:t>
            </a:r>
            <a:r>
              <a:rPr lang="nb-NO" baseline="-25000" dirty="0" smtClean="0">
                <a:solidFill>
                  <a:srgbClr val="002060"/>
                </a:solidFill>
              </a:rPr>
              <a:t>1</a:t>
            </a:r>
            <a:r>
              <a:rPr lang="nb-NO" dirty="0" smtClean="0">
                <a:solidFill>
                  <a:srgbClr val="002060"/>
                </a:solidFill>
              </a:rPr>
              <a:t> </a:t>
            </a:r>
            <a:r>
              <a:rPr lang="nb-NO" dirty="0">
                <a:solidFill>
                  <a:srgbClr val="002060"/>
                </a:solidFill>
              </a:rPr>
              <a:t>= −</a:t>
            </a:r>
            <a:r>
              <a:rPr lang="nb-NO" dirty="0" smtClean="0">
                <a:solidFill>
                  <a:srgbClr val="002060"/>
                </a:solidFill>
              </a:rPr>
              <a:t>u</a:t>
            </a:r>
            <a:r>
              <a:rPr lang="nb-NO" baseline="-25000" dirty="0">
                <a:solidFill>
                  <a:srgbClr val="002060"/>
                </a:solidFill>
              </a:rPr>
              <a:t>1</a:t>
            </a:r>
            <a:r>
              <a:rPr lang="nb-NO" dirty="0" smtClean="0">
                <a:solidFill>
                  <a:srgbClr val="002060"/>
                </a:solidFill>
              </a:rPr>
              <a:t>/u</a:t>
            </a:r>
            <a:r>
              <a:rPr lang="nb-NO" baseline="-25000" dirty="0" smtClean="0">
                <a:solidFill>
                  <a:srgbClr val="002060"/>
                </a:solidFill>
              </a:rPr>
              <a:t>2</a:t>
            </a:r>
            <a:endParaRPr lang="nb-NO" dirty="0" smtClean="0">
              <a:solidFill>
                <a:srgbClr val="002060"/>
              </a:solidFill>
            </a:endParaRPr>
          </a:p>
          <a:p>
            <a:endParaRPr lang="nb-NO" dirty="0">
              <a:solidFill>
                <a:srgbClr val="002060"/>
              </a:solidFill>
            </a:endParaRPr>
          </a:p>
          <a:p>
            <a:r>
              <a:rPr lang="nb-NO" dirty="0">
                <a:solidFill>
                  <a:srgbClr val="002060"/>
                </a:solidFill>
              </a:rPr>
              <a:t>Dette uttrykker åpenbart helningen til indifferenskurven. Tilsvarende finner vi helningen til budsjettlinjen direkte fra (3.8) som</a:t>
            </a:r>
            <a:r>
              <a:rPr lang="nb-NO" dirty="0" smtClean="0">
                <a:solidFill>
                  <a:srgbClr val="002060"/>
                </a:solidFill>
              </a:rPr>
              <a:t>:</a:t>
            </a:r>
          </a:p>
          <a:p>
            <a:endParaRPr lang="nb-NO" dirty="0">
              <a:solidFill>
                <a:srgbClr val="002060"/>
              </a:solidFill>
            </a:endParaRPr>
          </a:p>
          <a:p>
            <a:r>
              <a:rPr lang="nb-NO" dirty="0">
                <a:solidFill>
                  <a:srgbClr val="002060"/>
                </a:solidFill>
              </a:rPr>
              <a:t>(3.12) </a:t>
            </a:r>
            <a:r>
              <a:rPr lang="nb-NO" dirty="0" smtClean="0">
                <a:solidFill>
                  <a:srgbClr val="002060"/>
                </a:solidFill>
              </a:rPr>
              <a:t>	dX</a:t>
            </a:r>
            <a:r>
              <a:rPr lang="nb-NO" baseline="-25000" dirty="0" smtClean="0">
                <a:solidFill>
                  <a:srgbClr val="002060"/>
                </a:solidFill>
              </a:rPr>
              <a:t>2</a:t>
            </a:r>
            <a:r>
              <a:rPr lang="nb-NO" dirty="0" smtClean="0">
                <a:solidFill>
                  <a:srgbClr val="002060"/>
                </a:solidFill>
              </a:rPr>
              <a:t>/dX</a:t>
            </a:r>
            <a:r>
              <a:rPr lang="nb-NO" baseline="-25000" dirty="0">
                <a:solidFill>
                  <a:srgbClr val="002060"/>
                </a:solidFill>
              </a:rPr>
              <a:t>1</a:t>
            </a:r>
            <a:r>
              <a:rPr lang="nb-NO" dirty="0" smtClean="0">
                <a:solidFill>
                  <a:srgbClr val="002060"/>
                </a:solidFill>
              </a:rPr>
              <a:t> </a:t>
            </a:r>
            <a:r>
              <a:rPr lang="nb-NO" dirty="0">
                <a:solidFill>
                  <a:srgbClr val="002060"/>
                </a:solidFill>
              </a:rPr>
              <a:t>= −</a:t>
            </a:r>
            <a:r>
              <a:rPr lang="nb-NO" dirty="0" smtClean="0">
                <a:solidFill>
                  <a:srgbClr val="002060"/>
                </a:solidFill>
              </a:rPr>
              <a:t>p</a:t>
            </a:r>
            <a:r>
              <a:rPr lang="nb-NO" baseline="-25000" dirty="0">
                <a:solidFill>
                  <a:srgbClr val="002060"/>
                </a:solidFill>
              </a:rPr>
              <a:t>1</a:t>
            </a:r>
            <a:r>
              <a:rPr lang="nb-NO" dirty="0" smtClean="0">
                <a:solidFill>
                  <a:srgbClr val="002060"/>
                </a:solidFill>
              </a:rPr>
              <a:t>/ p</a:t>
            </a:r>
            <a:r>
              <a:rPr lang="nb-NO" baseline="-25000" dirty="0" smtClean="0">
                <a:solidFill>
                  <a:srgbClr val="002060"/>
                </a:solidFill>
              </a:rPr>
              <a:t>2</a:t>
            </a:r>
            <a:endParaRPr lang="nb-NO" dirty="0" smtClean="0">
              <a:solidFill>
                <a:srgbClr val="002060"/>
              </a:solidFill>
            </a:endParaRPr>
          </a:p>
          <a:p>
            <a:endParaRPr lang="nb-NO" dirty="0">
              <a:solidFill>
                <a:srgbClr val="002060"/>
              </a:solidFill>
            </a:endParaRPr>
          </a:p>
          <a:p>
            <a:r>
              <a:rPr lang="nb-NO" dirty="0">
                <a:solidFill>
                  <a:srgbClr val="002060"/>
                </a:solidFill>
              </a:rPr>
              <a:t>Tangeringskravet innebærer åpenbart </a:t>
            </a:r>
            <a:r>
              <a:rPr lang="nb-NO" dirty="0" smtClean="0">
                <a:solidFill>
                  <a:srgbClr val="002060"/>
                </a:solidFill>
              </a:rPr>
              <a:t>at</a:t>
            </a:r>
          </a:p>
          <a:p>
            <a:endParaRPr lang="nb-NO" dirty="0">
              <a:solidFill>
                <a:srgbClr val="002060"/>
              </a:solidFill>
            </a:endParaRPr>
          </a:p>
          <a:p>
            <a:r>
              <a:rPr lang="nb-NO" dirty="0">
                <a:solidFill>
                  <a:srgbClr val="002060"/>
                </a:solidFill>
              </a:rPr>
              <a:t>(3.13) </a:t>
            </a:r>
            <a:r>
              <a:rPr lang="nb-NO" dirty="0" smtClean="0">
                <a:solidFill>
                  <a:srgbClr val="002060"/>
                </a:solidFill>
              </a:rPr>
              <a:t>	u</a:t>
            </a:r>
            <a:r>
              <a:rPr lang="nb-NO" baseline="-25000" dirty="0">
                <a:solidFill>
                  <a:srgbClr val="002060"/>
                </a:solidFill>
              </a:rPr>
              <a:t>1</a:t>
            </a:r>
            <a:r>
              <a:rPr lang="nb-NO" dirty="0" smtClean="0">
                <a:solidFill>
                  <a:srgbClr val="002060"/>
                </a:solidFill>
              </a:rPr>
              <a:t>/u</a:t>
            </a:r>
            <a:r>
              <a:rPr lang="nb-NO" baseline="-25000" dirty="0" smtClean="0">
                <a:solidFill>
                  <a:srgbClr val="002060"/>
                </a:solidFill>
              </a:rPr>
              <a:t>2</a:t>
            </a:r>
            <a:r>
              <a:rPr lang="nb-NO" dirty="0" smtClean="0">
                <a:solidFill>
                  <a:srgbClr val="002060"/>
                </a:solidFill>
              </a:rPr>
              <a:t> </a:t>
            </a:r>
            <a:r>
              <a:rPr lang="nb-NO" dirty="0">
                <a:solidFill>
                  <a:srgbClr val="002060"/>
                </a:solidFill>
              </a:rPr>
              <a:t>= </a:t>
            </a:r>
            <a:r>
              <a:rPr lang="nb-NO" dirty="0" smtClean="0">
                <a:solidFill>
                  <a:srgbClr val="002060"/>
                </a:solidFill>
              </a:rPr>
              <a:t>p</a:t>
            </a:r>
            <a:r>
              <a:rPr lang="nb-NO" baseline="-25000" dirty="0">
                <a:solidFill>
                  <a:srgbClr val="002060"/>
                </a:solidFill>
              </a:rPr>
              <a:t>1</a:t>
            </a:r>
            <a:r>
              <a:rPr lang="nb-NO" dirty="0" smtClean="0">
                <a:solidFill>
                  <a:srgbClr val="002060"/>
                </a:solidFill>
              </a:rPr>
              <a:t>/p</a:t>
            </a:r>
            <a:r>
              <a:rPr lang="nb-NO" baseline="-25000" dirty="0" smtClean="0">
                <a:solidFill>
                  <a:srgbClr val="002060"/>
                </a:solidFill>
              </a:rPr>
              <a:t>2</a:t>
            </a:r>
            <a:endParaRPr lang="nb-NO" dirty="0" smtClean="0">
              <a:solidFill>
                <a:srgbClr val="002060"/>
              </a:solidFill>
            </a:endParaRPr>
          </a:p>
          <a:p>
            <a:endParaRPr lang="nb-NO" dirty="0">
              <a:solidFill>
                <a:srgbClr val="002060"/>
              </a:solidFill>
            </a:endParaRPr>
          </a:p>
          <a:p>
            <a:r>
              <a:rPr lang="nb-NO" dirty="0">
                <a:solidFill>
                  <a:srgbClr val="002060"/>
                </a:solidFill>
              </a:rPr>
              <a:t>som kan omformes til</a:t>
            </a:r>
            <a:r>
              <a:rPr lang="nb-NO" dirty="0" smtClean="0">
                <a:solidFill>
                  <a:srgbClr val="002060"/>
                </a:solidFill>
              </a:rPr>
              <a:t>:</a:t>
            </a:r>
          </a:p>
          <a:p>
            <a:endParaRPr lang="nb-NO" dirty="0">
              <a:solidFill>
                <a:srgbClr val="002060"/>
              </a:solidFill>
            </a:endParaRPr>
          </a:p>
          <a:p>
            <a:r>
              <a:rPr lang="nb-NO" dirty="0">
                <a:solidFill>
                  <a:srgbClr val="002060"/>
                </a:solidFill>
              </a:rPr>
              <a:t>(3.14) </a:t>
            </a:r>
            <a:r>
              <a:rPr lang="nb-NO" dirty="0" smtClean="0">
                <a:solidFill>
                  <a:srgbClr val="002060"/>
                </a:solidFill>
              </a:rPr>
              <a:t>	u</a:t>
            </a:r>
            <a:r>
              <a:rPr lang="nb-NO" baseline="-25000" dirty="0" smtClean="0">
                <a:solidFill>
                  <a:srgbClr val="002060"/>
                </a:solidFill>
              </a:rPr>
              <a:t>1</a:t>
            </a:r>
            <a:r>
              <a:rPr lang="nb-NO" dirty="0" smtClean="0">
                <a:solidFill>
                  <a:srgbClr val="002060"/>
                </a:solidFill>
              </a:rPr>
              <a:t>/p</a:t>
            </a:r>
            <a:r>
              <a:rPr lang="nb-NO" baseline="-25000" dirty="0">
                <a:solidFill>
                  <a:srgbClr val="002060"/>
                </a:solidFill>
              </a:rPr>
              <a:t>1</a:t>
            </a:r>
            <a:r>
              <a:rPr lang="nb-NO" dirty="0" smtClean="0">
                <a:solidFill>
                  <a:srgbClr val="002060"/>
                </a:solidFill>
              </a:rPr>
              <a:t> </a:t>
            </a:r>
            <a:r>
              <a:rPr lang="nb-NO" dirty="0">
                <a:solidFill>
                  <a:srgbClr val="002060"/>
                </a:solidFill>
              </a:rPr>
              <a:t>= </a:t>
            </a:r>
            <a:r>
              <a:rPr lang="nb-NO" dirty="0" smtClean="0">
                <a:solidFill>
                  <a:srgbClr val="002060"/>
                </a:solidFill>
              </a:rPr>
              <a:t>u</a:t>
            </a:r>
            <a:r>
              <a:rPr lang="nb-NO" baseline="-25000" dirty="0" smtClean="0">
                <a:solidFill>
                  <a:srgbClr val="002060"/>
                </a:solidFill>
              </a:rPr>
              <a:t>2</a:t>
            </a:r>
            <a:r>
              <a:rPr lang="nb-NO" dirty="0" smtClean="0">
                <a:solidFill>
                  <a:srgbClr val="002060"/>
                </a:solidFill>
              </a:rPr>
              <a:t>/p</a:t>
            </a:r>
            <a:r>
              <a:rPr lang="nb-NO" baseline="-25000" dirty="0" smtClean="0">
                <a:solidFill>
                  <a:srgbClr val="002060"/>
                </a:solidFill>
              </a:rPr>
              <a:t>2</a:t>
            </a:r>
            <a:endParaRPr lang="nb-NO" dirty="0" smtClean="0">
              <a:solidFill>
                <a:srgbClr val="002060"/>
              </a:solidFill>
            </a:endParaRPr>
          </a:p>
        </p:txBody>
      </p:sp>
    </p:spTree>
    <p:extLst>
      <p:ext uri="{BB962C8B-B14F-4D97-AF65-F5344CB8AC3E}">
        <p14:creationId xmlns:p14="http://schemas.microsoft.com/office/powerpoint/2010/main" val="3570790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23528" y="908720"/>
            <a:ext cx="8496944" cy="2031325"/>
          </a:xfrm>
          <a:prstGeom prst="rect">
            <a:avLst/>
          </a:prstGeom>
        </p:spPr>
        <p:txBody>
          <a:bodyPr wrap="square">
            <a:spAutoFit/>
          </a:bodyPr>
          <a:lstStyle/>
          <a:p>
            <a:r>
              <a:rPr lang="nb-NO" dirty="0">
                <a:solidFill>
                  <a:srgbClr val="002060"/>
                </a:solidFill>
              </a:rPr>
              <a:t>Ettersom </a:t>
            </a:r>
            <a:r>
              <a:rPr lang="nb-NO" dirty="0" err="1">
                <a:solidFill>
                  <a:srgbClr val="002060"/>
                </a:solidFill>
              </a:rPr>
              <a:t>grensenyttene</a:t>
            </a:r>
            <a:r>
              <a:rPr lang="nb-NO" dirty="0">
                <a:solidFill>
                  <a:srgbClr val="002060"/>
                </a:solidFill>
              </a:rPr>
              <a:t> viser </a:t>
            </a:r>
            <a:r>
              <a:rPr lang="nb-NO" dirty="0" err="1">
                <a:solidFill>
                  <a:srgbClr val="002060"/>
                </a:solidFill>
              </a:rPr>
              <a:t>nytteøkning</a:t>
            </a:r>
            <a:r>
              <a:rPr lang="nb-NO" dirty="0">
                <a:solidFill>
                  <a:srgbClr val="002060"/>
                </a:solidFill>
              </a:rPr>
              <a:t> av én ekstra enhet og prisene angir kroner per enhet, viser dette kriteriet for en optimal godekombinasjon at </a:t>
            </a:r>
            <a:r>
              <a:rPr lang="nb-NO" dirty="0" err="1">
                <a:solidFill>
                  <a:srgbClr val="002060"/>
                </a:solidFill>
              </a:rPr>
              <a:t>nytteøkning</a:t>
            </a:r>
            <a:r>
              <a:rPr lang="nb-NO" dirty="0">
                <a:solidFill>
                  <a:srgbClr val="002060"/>
                </a:solidFill>
              </a:rPr>
              <a:t> per krone skal være lik for de to godene.</a:t>
            </a:r>
          </a:p>
          <a:p>
            <a:endParaRPr lang="nb-NO" dirty="0">
              <a:solidFill>
                <a:srgbClr val="002060"/>
              </a:solidFill>
            </a:endParaRPr>
          </a:p>
          <a:p>
            <a:r>
              <a:rPr lang="nb-NO" dirty="0">
                <a:solidFill>
                  <a:srgbClr val="002060"/>
                </a:solidFill>
              </a:rPr>
              <a:t>Akkurat som for tilsvarende kriterium i vedlegget til kapittel 2, er også dette i praksis urealiserbart, men kan likevel brukes som en rettesnor for hvordan husholdningene bør fordele sine midler på ulike goder.</a:t>
            </a:r>
          </a:p>
        </p:txBody>
      </p:sp>
    </p:spTree>
    <p:extLst>
      <p:ext uri="{BB962C8B-B14F-4D97-AF65-F5344CB8AC3E}">
        <p14:creationId xmlns:p14="http://schemas.microsoft.com/office/powerpoint/2010/main" val="853394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83568" y="260648"/>
            <a:ext cx="7848872" cy="584775"/>
          </a:xfrm>
          <a:prstGeom prst="rect">
            <a:avLst/>
          </a:prstGeom>
        </p:spPr>
        <p:txBody>
          <a:bodyPr wrap="square">
            <a:spAutoFit/>
          </a:bodyPr>
          <a:lstStyle/>
          <a:p>
            <a:pPr algn="ctr"/>
            <a:r>
              <a:rPr lang="nb-NO" sz="3200" b="1" dirty="0">
                <a:solidFill>
                  <a:srgbClr val="6A986B"/>
                </a:solidFill>
              </a:rPr>
              <a:t>Virkningene av endring i en godepris</a:t>
            </a:r>
            <a:endParaRPr lang="nb-NO" sz="3200" dirty="0">
              <a:solidFill>
                <a:srgbClr val="6A986B"/>
              </a:solidFill>
            </a:endParaRPr>
          </a:p>
        </p:txBody>
      </p:sp>
      <p:sp>
        <p:nvSpPr>
          <p:cNvPr id="5" name="Rektangel 4"/>
          <p:cNvSpPr/>
          <p:nvPr/>
        </p:nvSpPr>
        <p:spPr>
          <a:xfrm>
            <a:off x="358361" y="6381328"/>
            <a:ext cx="8352928" cy="369332"/>
          </a:xfrm>
          <a:prstGeom prst="rect">
            <a:avLst/>
          </a:prstGeom>
        </p:spPr>
        <p:txBody>
          <a:bodyPr wrap="square">
            <a:spAutoFit/>
          </a:bodyPr>
          <a:lstStyle/>
          <a:p>
            <a:pPr algn="ctr"/>
            <a:r>
              <a:rPr lang="nb-NO" b="1" dirty="0" smtClean="0"/>
              <a:t>Figur </a:t>
            </a:r>
            <a:r>
              <a:rPr lang="nb-NO" b="1" dirty="0"/>
              <a:t>3.6 </a:t>
            </a:r>
            <a:r>
              <a:rPr lang="nb-NO" dirty="0"/>
              <a:t>Virkningene på etterspørselen av en prisoppgang på mat</a:t>
            </a:r>
          </a:p>
        </p:txBody>
      </p:sp>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886877"/>
            <a:ext cx="6624736" cy="5470928"/>
          </a:xfrm>
          <a:prstGeom prst="rect">
            <a:avLst/>
          </a:prstGeom>
        </p:spPr>
      </p:pic>
    </p:spTree>
    <p:extLst>
      <p:ext uri="{BB962C8B-B14F-4D97-AF65-F5344CB8AC3E}">
        <p14:creationId xmlns:p14="http://schemas.microsoft.com/office/powerpoint/2010/main" val="2228632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15616" y="980728"/>
            <a:ext cx="6984776" cy="4185761"/>
          </a:xfrm>
          <a:prstGeom prst="rect">
            <a:avLst/>
          </a:prstGeom>
        </p:spPr>
        <p:txBody>
          <a:bodyPr wrap="square">
            <a:spAutoFit/>
          </a:bodyPr>
          <a:lstStyle/>
          <a:p>
            <a:pPr algn="ctr"/>
            <a:r>
              <a:rPr lang="nb-NO" sz="3200" b="1" dirty="0">
                <a:solidFill>
                  <a:srgbClr val="6A986B"/>
                </a:solidFill>
              </a:rPr>
              <a:t>«Kartet» vi </a:t>
            </a:r>
            <a:r>
              <a:rPr lang="nb-NO" sz="3200" b="1" dirty="0" smtClean="0">
                <a:solidFill>
                  <a:srgbClr val="6A986B"/>
                </a:solidFill>
              </a:rPr>
              <a:t>bruker</a:t>
            </a:r>
            <a:endParaRPr lang="nb-NO" sz="3200" dirty="0">
              <a:solidFill>
                <a:srgbClr val="6A986B"/>
              </a:solidFill>
            </a:endParaRPr>
          </a:p>
          <a:p>
            <a:pPr lvl="0"/>
            <a:endParaRPr lang="nb-NO" b="1" dirty="0" smtClean="0"/>
          </a:p>
          <a:p>
            <a:pPr marL="285750" lvl="0" indent="-285750">
              <a:buFont typeface="Arial" panose="020B0604020202020204" pitchFamily="34" charset="0"/>
              <a:buChar char="•"/>
            </a:pPr>
            <a:r>
              <a:rPr lang="nb-NO" sz="2400" b="1" dirty="0" smtClean="0"/>
              <a:t>Husholdningen </a:t>
            </a:r>
            <a:r>
              <a:rPr lang="nb-NO" sz="2400" b="1" dirty="0"/>
              <a:t>har en gitt behovsstruktur</a:t>
            </a:r>
            <a:endParaRPr lang="nb-NO" sz="2400" dirty="0"/>
          </a:p>
          <a:p>
            <a:pPr marL="285750" indent="-285750">
              <a:buFont typeface="Arial" panose="020B0604020202020204" pitchFamily="34" charset="0"/>
              <a:buChar char="•"/>
            </a:pPr>
            <a:endParaRPr lang="nb-NO" sz="2400" dirty="0"/>
          </a:p>
          <a:p>
            <a:pPr marL="285750" lvl="0" indent="-285750">
              <a:buFont typeface="Arial" panose="020B0604020202020204" pitchFamily="34" charset="0"/>
              <a:buChar char="•"/>
            </a:pPr>
            <a:r>
              <a:rPr lang="nb-NO" sz="2400" b="1" dirty="0" smtClean="0"/>
              <a:t>Den </a:t>
            </a:r>
            <a:r>
              <a:rPr lang="nb-NO" sz="2400" b="1" dirty="0"/>
              <a:t>kan ikke påvirke prisene på de godene den kjøper.</a:t>
            </a:r>
            <a:endParaRPr lang="nb-NO" sz="2400" dirty="0"/>
          </a:p>
          <a:p>
            <a:pPr marL="285750" indent="-285750">
              <a:buFont typeface="Arial" panose="020B0604020202020204" pitchFamily="34" charset="0"/>
              <a:buChar char="•"/>
            </a:pPr>
            <a:endParaRPr lang="nb-NO" sz="2400" dirty="0"/>
          </a:p>
          <a:p>
            <a:pPr marL="285750" lvl="0" indent="-285750">
              <a:buFont typeface="Arial" panose="020B0604020202020204" pitchFamily="34" charset="0"/>
              <a:buChar char="•"/>
            </a:pPr>
            <a:r>
              <a:rPr lang="nb-NO" sz="2400" b="1" dirty="0"/>
              <a:t>Den har en gitt inntekt til disposisjon</a:t>
            </a:r>
            <a:endParaRPr lang="nb-NO" sz="2400" dirty="0"/>
          </a:p>
          <a:p>
            <a:pPr marL="285750" indent="-285750">
              <a:buFont typeface="Arial" panose="020B0604020202020204" pitchFamily="34" charset="0"/>
              <a:buChar char="•"/>
            </a:pPr>
            <a:endParaRPr lang="nb-NO" sz="2400" dirty="0"/>
          </a:p>
          <a:p>
            <a:pPr marL="285750" indent="-285750">
              <a:buFont typeface="Arial" panose="020B0604020202020204" pitchFamily="34" charset="0"/>
              <a:buChar char="•"/>
            </a:pPr>
            <a:r>
              <a:rPr lang="nb-NO" sz="2400" b="1" dirty="0" smtClean="0"/>
              <a:t>Den </a:t>
            </a:r>
            <a:r>
              <a:rPr lang="nb-NO" sz="2400" b="1" dirty="0"/>
              <a:t>søker å tilpasse seg slik at behovsdekningen blir best mulig.</a:t>
            </a:r>
            <a:endParaRPr lang="nb-NO" sz="2400" dirty="0"/>
          </a:p>
        </p:txBody>
      </p:sp>
    </p:spTree>
    <p:extLst>
      <p:ext uri="{BB962C8B-B14F-4D97-AF65-F5344CB8AC3E}">
        <p14:creationId xmlns:p14="http://schemas.microsoft.com/office/powerpoint/2010/main" val="3581321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017" y="1124744"/>
            <a:ext cx="6283966" cy="5577020"/>
          </a:xfrm>
          <a:prstGeom prst="rect">
            <a:avLst/>
          </a:prstGeom>
        </p:spPr>
      </p:pic>
      <p:sp>
        <p:nvSpPr>
          <p:cNvPr id="2" name="Rektangel 1"/>
          <p:cNvSpPr/>
          <p:nvPr/>
        </p:nvSpPr>
        <p:spPr>
          <a:xfrm>
            <a:off x="539552" y="332656"/>
            <a:ext cx="8136904" cy="1077218"/>
          </a:xfrm>
          <a:prstGeom prst="rect">
            <a:avLst/>
          </a:prstGeom>
        </p:spPr>
        <p:txBody>
          <a:bodyPr wrap="square">
            <a:spAutoFit/>
          </a:bodyPr>
          <a:lstStyle/>
          <a:p>
            <a:pPr algn="ctr"/>
            <a:r>
              <a:rPr lang="nb-NO" sz="3200" b="1" dirty="0">
                <a:solidFill>
                  <a:srgbClr val="6A986B"/>
                </a:solidFill>
              </a:rPr>
              <a:t>Betalingsvillighet, konsumentoverskudd og konsumetterspørsel</a:t>
            </a:r>
            <a:endParaRPr lang="nb-NO" sz="3200" dirty="0">
              <a:solidFill>
                <a:srgbClr val="6A986B"/>
              </a:solidFill>
            </a:endParaRPr>
          </a:p>
        </p:txBody>
      </p:sp>
      <p:sp>
        <p:nvSpPr>
          <p:cNvPr id="4" name="Rektangel 3"/>
          <p:cNvSpPr/>
          <p:nvPr/>
        </p:nvSpPr>
        <p:spPr>
          <a:xfrm>
            <a:off x="6444208" y="3645024"/>
            <a:ext cx="2448272" cy="923330"/>
          </a:xfrm>
          <a:prstGeom prst="rect">
            <a:avLst/>
          </a:prstGeom>
        </p:spPr>
        <p:txBody>
          <a:bodyPr wrap="square">
            <a:spAutoFit/>
          </a:bodyPr>
          <a:lstStyle/>
          <a:p>
            <a:r>
              <a:rPr lang="nb-NO" b="1" dirty="0" smtClean="0"/>
              <a:t>Figur </a:t>
            </a:r>
            <a:r>
              <a:rPr lang="nb-NO" b="1" dirty="0"/>
              <a:t>3.1 </a:t>
            </a:r>
            <a:r>
              <a:rPr lang="nb-NO" dirty="0"/>
              <a:t>Marginal betalingsvillighet og konsumentoverskudd</a:t>
            </a:r>
          </a:p>
        </p:txBody>
      </p:sp>
    </p:spTree>
    <p:extLst>
      <p:ext uri="{BB962C8B-B14F-4D97-AF65-F5344CB8AC3E}">
        <p14:creationId xmlns:p14="http://schemas.microsoft.com/office/powerpoint/2010/main" val="2462765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39552" y="188640"/>
            <a:ext cx="8050730" cy="584775"/>
          </a:xfrm>
          <a:prstGeom prst="rect">
            <a:avLst/>
          </a:prstGeom>
        </p:spPr>
        <p:txBody>
          <a:bodyPr wrap="none">
            <a:spAutoFit/>
          </a:bodyPr>
          <a:lstStyle/>
          <a:p>
            <a:r>
              <a:rPr lang="nb-NO" sz="3200" b="1" dirty="0">
                <a:solidFill>
                  <a:srgbClr val="6A986B"/>
                </a:solidFill>
              </a:rPr>
              <a:t>Konsumentens tilpasning: Matematisk versjon</a:t>
            </a:r>
            <a:endParaRPr lang="nb-NO" sz="3200" dirty="0">
              <a:solidFill>
                <a:srgbClr val="6A986B"/>
              </a:solidFill>
            </a:endParaRPr>
          </a:p>
        </p:txBody>
      </p:sp>
      <p:sp>
        <p:nvSpPr>
          <p:cNvPr id="3" name="Rektangel 2"/>
          <p:cNvSpPr/>
          <p:nvPr/>
        </p:nvSpPr>
        <p:spPr>
          <a:xfrm>
            <a:off x="179512" y="917431"/>
            <a:ext cx="8784976" cy="5909310"/>
          </a:xfrm>
          <a:prstGeom prst="rect">
            <a:avLst/>
          </a:prstGeom>
        </p:spPr>
        <p:txBody>
          <a:bodyPr wrap="square">
            <a:spAutoFit/>
          </a:bodyPr>
          <a:lstStyle/>
          <a:p>
            <a:r>
              <a:rPr lang="nb-NO" dirty="0" smtClean="0">
                <a:solidFill>
                  <a:srgbClr val="002060"/>
                </a:solidFill>
              </a:rPr>
              <a:t>Det </a:t>
            </a:r>
            <a:r>
              <a:rPr lang="nb-NO" dirty="0">
                <a:solidFill>
                  <a:srgbClr val="002060"/>
                </a:solidFill>
              </a:rPr>
              <a:t>vi her har vist, kan beskrives mer komprimert ved bruk av matematikk. Husholdningens atferd innebærer at den søker å maksimere sitt konsumentoverskudd (KO). Det kan skrives som</a:t>
            </a:r>
            <a:r>
              <a:rPr lang="nb-NO" dirty="0" smtClean="0">
                <a:solidFill>
                  <a:srgbClr val="002060"/>
                </a:solidFill>
              </a:rPr>
              <a:t>:</a:t>
            </a:r>
          </a:p>
          <a:p>
            <a:endParaRPr lang="nb-NO" dirty="0">
              <a:solidFill>
                <a:srgbClr val="002060"/>
              </a:solidFill>
            </a:endParaRPr>
          </a:p>
          <a:p>
            <a:r>
              <a:rPr lang="nb-NO" dirty="0">
                <a:solidFill>
                  <a:srgbClr val="002060"/>
                </a:solidFill>
              </a:rPr>
              <a:t>(3.1) </a:t>
            </a:r>
            <a:r>
              <a:rPr lang="nb-NO" dirty="0" smtClean="0">
                <a:solidFill>
                  <a:srgbClr val="002060"/>
                </a:solidFill>
              </a:rPr>
              <a:t>	KO(</a:t>
            </a:r>
            <a:r>
              <a:rPr lang="nb-NO" dirty="0" err="1" smtClean="0">
                <a:solidFill>
                  <a:srgbClr val="002060"/>
                </a:solidFill>
              </a:rPr>
              <a:t>X</a:t>
            </a:r>
            <a:r>
              <a:rPr lang="nb-NO" dirty="0">
                <a:solidFill>
                  <a:srgbClr val="002060"/>
                </a:solidFill>
              </a:rPr>
              <a:t>) = B(</a:t>
            </a:r>
            <a:r>
              <a:rPr lang="nb-NO" dirty="0" err="1">
                <a:solidFill>
                  <a:srgbClr val="002060"/>
                </a:solidFill>
              </a:rPr>
              <a:t>X</a:t>
            </a:r>
            <a:r>
              <a:rPr lang="nb-NO" dirty="0">
                <a:solidFill>
                  <a:srgbClr val="002060"/>
                </a:solidFill>
              </a:rPr>
              <a:t>) − </a:t>
            </a:r>
            <a:r>
              <a:rPr lang="nb-NO" dirty="0" err="1" smtClean="0">
                <a:solidFill>
                  <a:srgbClr val="002060"/>
                </a:solidFill>
              </a:rPr>
              <a:t>pX</a:t>
            </a:r>
            <a:endParaRPr lang="nb-NO" dirty="0" smtClean="0">
              <a:solidFill>
                <a:srgbClr val="002060"/>
              </a:solidFill>
            </a:endParaRPr>
          </a:p>
          <a:p>
            <a:endParaRPr lang="nb-NO" dirty="0">
              <a:solidFill>
                <a:srgbClr val="002060"/>
              </a:solidFill>
            </a:endParaRPr>
          </a:p>
          <a:p>
            <a:r>
              <a:rPr lang="nb-NO" dirty="0">
                <a:solidFill>
                  <a:srgbClr val="002060"/>
                </a:solidFill>
              </a:rPr>
              <a:t>Her er B(</a:t>
            </a:r>
            <a:r>
              <a:rPr lang="nb-NO" dirty="0" err="1">
                <a:solidFill>
                  <a:srgbClr val="002060"/>
                </a:solidFill>
              </a:rPr>
              <a:t>X</a:t>
            </a:r>
            <a:r>
              <a:rPr lang="nb-NO" dirty="0">
                <a:solidFill>
                  <a:srgbClr val="002060"/>
                </a:solidFill>
              </a:rPr>
              <a:t>) husholdningens betalingsvillighet for </a:t>
            </a:r>
            <a:r>
              <a:rPr lang="nb-NO" dirty="0" err="1">
                <a:solidFill>
                  <a:srgbClr val="002060"/>
                </a:solidFill>
              </a:rPr>
              <a:t>X</a:t>
            </a:r>
            <a:r>
              <a:rPr lang="nb-NO" dirty="0">
                <a:solidFill>
                  <a:srgbClr val="002060"/>
                </a:solidFill>
              </a:rPr>
              <a:t> enheter, mens p er prisen per enhet. Helt analogt med bedriftens maksimeringsproblem i kapittel 2 får vi nå betingelsen for maksimalt konsumentoverskudd som</a:t>
            </a:r>
            <a:r>
              <a:rPr lang="nb-NO" dirty="0" smtClean="0">
                <a:solidFill>
                  <a:srgbClr val="002060"/>
                </a:solidFill>
              </a:rPr>
              <a:t>:</a:t>
            </a:r>
          </a:p>
          <a:p>
            <a:endParaRPr lang="nb-NO" dirty="0">
              <a:solidFill>
                <a:srgbClr val="002060"/>
              </a:solidFill>
            </a:endParaRPr>
          </a:p>
          <a:p>
            <a:r>
              <a:rPr lang="pl-PL" dirty="0">
                <a:solidFill>
                  <a:srgbClr val="002060"/>
                </a:solidFill>
              </a:rPr>
              <a:t>(3.2) </a:t>
            </a:r>
            <a:r>
              <a:rPr lang="nb-NO" dirty="0" smtClean="0">
                <a:solidFill>
                  <a:srgbClr val="002060"/>
                </a:solidFill>
              </a:rPr>
              <a:t>	</a:t>
            </a:r>
            <a:r>
              <a:rPr lang="pl-PL" dirty="0" smtClean="0">
                <a:solidFill>
                  <a:srgbClr val="002060"/>
                </a:solidFill>
              </a:rPr>
              <a:t>KO(X</a:t>
            </a:r>
            <a:r>
              <a:rPr lang="pl-PL" dirty="0">
                <a:solidFill>
                  <a:srgbClr val="002060"/>
                </a:solidFill>
              </a:rPr>
              <a:t>)' = B(X)' − p = </a:t>
            </a:r>
            <a:r>
              <a:rPr lang="pl-PL" dirty="0" smtClean="0">
                <a:solidFill>
                  <a:srgbClr val="002060"/>
                </a:solidFill>
              </a:rPr>
              <a:t>0</a:t>
            </a:r>
            <a:endParaRPr lang="nb-NO" dirty="0" smtClean="0">
              <a:solidFill>
                <a:srgbClr val="002060"/>
              </a:solidFill>
            </a:endParaRPr>
          </a:p>
          <a:p>
            <a:endParaRPr lang="pl-PL" dirty="0">
              <a:solidFill>
                <a:srgbClr val="002060"/>
              </a:solidFill>
            </a:endParaRPr>
          </a:p>
          <a:p>
            <a:r>
              <a:rPr lang="nb-NO" dirty="0">
                <a:solidFill>
                  <a:srgbClr val="002060"/>
                </a:solidFill>
              </a:rPr>
              <a:t>Den deriverte av betalingsvilligheten B' er det vi tidligere har kalt marginal betalingsvillighet, en størrelse som vi i det følgende skal bruke betegnelsen MB for (dvs. MB = B'). Vi får derfor som betingelse for maksimalt konsumentoverskudd at</a:t>
            </a:r>
            <a:r>
              <a:rPr lang="nb-NO" dirty="0" smtClean="0">
                <a:solidFill>
                  <a:srgbClr val="002060"/>
                </a:solidFill>
              </a:rPr>
              <a:t>:</a:t>
            </a:r>
          </a:p>
          <a:p>
            <a:endParaRPr lang="nb-NO" dirty="0">
              <a:solidFill>
                <a:srgbClr val="002060"/>
              </a:solidFill>
            </a:endParaRPr>
          </a:p>
          <a:p>
            <a:r>
              <a:rPr lang="nb-NO" dirty="0">
                <a:solidFill>
                  <a:srgbClr val="002060"/>
                </a:solidFill>
              </a:rPr>
              <a:t>(3.3) </a:t>
            </a:r>
            <a:r>
              <a:rPr lang="nb-NO" dirty="0" smtClean="0">
                <a:solidFill>
                  <a:srgbClr val="002060"/>
                </a:solidFill>
              </a:rPr>
              <a:t>	MB </a:t>
            </a:r>
            <a:r>
              <a:rPr lang="nb-NO" dirty="0">
                <a:solidFill>
                  <a:srgbClr val="002060"/>
                </a:solidFill>
              </a:rPr>
              <a:t>= </a:t>
            </a:r>
            <a:r>
              <a:rPr lang="nb-NO" dirty="0" smtClean="0">
                <a:solidFill>
                  <a:srgbClr val="002060"/>
                </a:solidFill>
              </a:rPr>
              <a:t>p</a:t>
            </a:r>
          </a:p>
          <a:p>
            <a:endParaRPr lang="nb-NO" dirty="0">
              <a:solidFill>
                <a:srgbClr val="002060"/>
              </a:solidFill>
            </a:endParaRPr>
          </a:p>
          <a:p>
            <a:r>
              <a:rPr lang="nb-NO" dirty="0">
                <a:solidFill>
                  <a:srgbClr val="002060"/>
                </a:solidFill>
              </a:rPr>
              <a:t>Husholdningens etterspørsel etter det aktuelle godet vil altså være bestemt av likhet mellom marginal betalingsvillighet og pris, noe som også betyr at det er sammenfall mellom husholdningens etterspørselsfunksjon og marginale betalingsvillighet, slik vi har vist ovenfor</a:t>
            </a:r>
            <a:r>
              <a:rPr lang="nb-NO" dirty="0" smtClean="0">
                <a:solidFill>
                  <a:srgbClr val="002060"/>
                </a:solidFill>
              </a:rPr>
              <a:t>.</a:t>
            </a:r>
            <a:endParaRPr lang="nb-NO" dirty="0">
              <a:solidFill>
                <a:srgbClr val="002060"/>
              </a:solidFill>
            </a:endParaRPr>
          </a:p>
        </p:txBody>
      </p:sp>
    </p:spTree>
    <p:extLst>
      <p:ext uri="{BB962C8B-B14F-4D97-AF65-F5344CB8AC3E}">
        <p14:creationId xmlns:p14="http://schemas.microsoft.com/office/powerpoint/2010/main" val="1038462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65648" y="188639"/>
            <a:ext cx="8640960" cy="6401753"/>
          </a:xfrm>
          <a:prstGeom prst="rect">
            <a:avLst/>
          </a:prstGeom>
        </p:spPr>
        <p:txBody>
          <a:bodyPr wrap="square">
            <a:spAutoFit/>
          </a:bodyPr>
          <a:lstStyle/>
          <a:p>
            <a:pPr algn="ctr"/>
            <a:r>
              <a:rPr lang="nb-NO" sz="3200" b="1" dirty="0">
                <a:solidFill>
                  <a:srgbClr val="6A986B"/>
                </a:solidFill>
              </a:rPr>
              <a:t>Endring i etterspørselen</a:t>
            </a:r>
            <a:endParaRPr lang="nb-NO" sz="3200" dirty="0">
              <a:solidFill>
                <a:srgbClr val="6A986B"/>
              </a:solidFill>
            </a:endParaRPr>
          </a:p>
          <a:p>
            <a:pPr marL="285750" lvl="0" indent="-285750">
              <a:buFont typeface="Arial" panose="020B0604020202020204" pitchFamily="34" charset="0"/>
              <a:buChar char="•"/>
            </a:pPr>
            <a:endParaRPr lang="nb-NO" b="1" dirty="0" smtClean="0"/>
          </a:p>
          <a:p>
            <a:pPr marL="342900" lvl="0" indent="-342900">
              <a:lnSpc>
                <a:spcPct val="150000"/>
              </a:lnSpc>
              <a:buSzPct val="150000"/>
              <a:buFont typeface="Arial" panose="020B0604020202020204" pitchFamily="34" charset="0"/>
              <a:buChar char="•"/>
            </a:pPr>
            <a:r>
              <a:rPr lang="nb-NO" sz="2000" dirty="0" smtClean="0"/>
              <a:t>Betydningen </a:t>
            </a:r>
            <a:r>
              <a:rPr lang="nb-NO" sz="2000" dirty="0"/>
              <a:t>av behovsendringer</a:t>
            </a:r>
          </a:p>
          <a:p>
            <a:pPr marL="342900" lvl="0" indent="-342900">
              <a:lnSpc>
                <a:spcPct val="150000"/>
              </a:lnSpc>
              <a:buSzPct val="150000"/>
              <a:buFont typeface="Arial" panose="020B0604020202020204" pitchFamily="34" charset="0"/>
              <a:buChar char="•"/>
            </a:pPr>
            <a:r>
              <a:rPr lang="nb-NO" sz="2000" dirty="0" smtClean="0"/>
              <a:t>Betydningen </a:t>
            </a:r>
            <a:r>
              <a:rPr lang="nb-NO" sz="2000" dirty="0"/>
              <a:t>av prisen på andre goder</a:t>
            </a:r>
          </a:p>
          <a:p>
            <a:pPr marL="742950" lvl="1" indent="-285750">
              <a:lnSpc>
                <a:spcPct val="150000"/>
              </a:lnSpc>
              <a:buFont typeface="Wingdings" panose="05000000000000000000" pitchFamily="2" charset="2"/>
              <a:buChar char="§"/>
            </a:pPr>
            <a:r>
              <a:rPr lang="nb-NO" sz="2000" dirty="0" smtClean="0"/>
              <a:t>Alternative </a:t>
            </a:r>
            <a:r>
              <a:rPr lang="nb-NO" sz="2000" dirty="0"/>
              <a:t>goder: en prisøkning fører til økt etterspørsel</a:t>
            </a:r>
          </a:p>
          <a:p>
            <a:pPr marL="742950" lvl="1" indent="-285750">
              <a:lnSpc>
                <a:spcPct val="150000"/>
              </a:lnSpc>
              <a:buFont typeface="Wingdings" panose="05000000000000000000" pitchFamily="2" charset="2"/>
              <a:buChar char="§"/>
            </a:pPr>
            <a:r>
              <a:rPr lang="nb-NO" sz="2000" dirty="0" smtClean="0"/>
              <a:t>Komplementære </a:t>
            </a:r>
            <a:r>
              <a:rPr lang="nb-NO" sz="2000" dirty="0"/>
              <a:t>goder: en prisøkning fører til redusert etterspørsel</a:t>
            </a:r>
          </a:p>
          <a:p>
            <a:pPr marL="742950" lvl="1" indent="-285750">
              <a:lnSpc>
                <a:spcPct val="150000"/>
              </a:lnSpc>
              <a:buFont typeface="Wingdings" panose="05000000000000000000" pitchFamily="2" charset="2"/>
              <a:buChar char="§"/>
            </a:pPr>
            <a:r>
              <a:rPr lang="nb-NO" sz="2000" dirty="0" smtClean="0"/>
              <a:t>Uavhengige </a:t>
            </a:r>
            <a:r>
              <a:rPr lang="nb-NO" sz="2000" dirty="0"/>
              <a:t>goder: en prisøkning har ingen betydning.</a:t>
            </a:r>
          </a:p>
          <a:p>
            <a:pPr marL="342900" indent="-342900">
              <a:lnSpc>
                <a:spcPct val="150000"/>
              </a:lnSpc>
              <a:buSzPct val="150000"/>
              <a:buFont typeface="Arial" panose="020B0604020202020204" pitchFamily="34" charset="0"/>
              <a:buChar char="•"/>
            </a:pPr>
            <a:r>
              <a:rPr lang="nb-NO" sz="2000" dirty="0" smtClean="0"/>
              <a:t>Betydningen </a:t>
            </a:r>
            <a:r>
              <a:rPr lang="nb-NO" sz="2000" dirty="0"/>
              <a:t>av inntektsendringer</a:t>
            </a:r>
          </a:p>
          <a:p>
            <a:pPr marL="800100" lvl="1" indent="-342900">
              <a:lnSpc>
                <a:spcPct val="150000"/>
              </a:lnSpc>
              <a:buFont typeface="Wingdings" panose="05000000000000000000" pitchFamily="2" charset="2"/>
              <a:buChar char="§"/>
            </a:pPr>
            <a:r>
              <a:rPr lang="nb-NO" sz="2000" dirty="0" smtClean="0"/>
              <a:t>Normale </a:t>
            </a:r>
            <a:r>
              <a:rPr lang="nb-NO" sz="2000" dirty="0"/>
              <a:t>goder: økt inntekt fører til økt </a:t>
            </a:r>
            <a:r>
              <a:rPr lang="nb-NO" sz="2000" dirty="0" smtClean="0"/>
              <a:t>etterspørsel</a:t>
            </a:r>
          </a:p>
          <a:p>
            <a:pPr marL="1257300" lvl="2" indent="-342900">
              <a:lnSpc>
                <a:spcPct val="150000"/>
              </a:lnSpc>
              <a:buFont typeface="Courier New" panose="02070309020205020404" pitchFamily="49" charset="0"/>
              <a:buChar char="o"/>
            </a:pPr>
            <a:r>
              <a:rPr lang="nb-NO" sz="2000" dirty="0" smtClean="0"/>
              <a:t>Inntektselastiske </a:t>
            </a:r>
            <a:r>
              <a:rPr lang="nb-NO" sz="2000" dirty="0"/>
              <a:t>goder: økt inntekt fører til sterk økning i etterspørselen</a:t>
            </a:r>
            <a:r>
              <a:rPr lang="nb-NO" sz="2000" dirty="0" smtClean="0"/>
              <a:t>.</a:t>
            </a:r>
          </a:p>
          <a:p>
            <a:pPr marL="1257300" lvl="2" indent="-342900">
              <a:lnSpc>
                <a:spcPct val="150000"/>
              </a:lnSpc>
              <a:buFont typeface="Courier New" panose="02070309020205020404" pitchFamily="49" charset="0"/>
              <a:buChar char="o"/>
            </a:pPr>
            <a:r>
              <a:rPr lang="nb-NO" sz="2000" dirty="0" smtClean="0"/>
              <a:t>Inntektsuelastiske </a:t>
            </a:r>
            <a:r>
              <a:rPr lang="nb-NO" sz="2000" dirty="0"/>
              <a:t>goder: økt inntekt fører til svak etterspørselsøkning.</a:t>
            </a:r>
          </a:p>
          <a:p>
            <a:pPr marL="742950" lvl="1" indent="-285750">
              <a:lnSpc>
                <a:spcPct val="150000"/>
              </a:lnSpc>
              <a:buFont typeface="Wingdings" panose="05000000000000000000" pitchFamily="2" charset="2"/>
              <a:buChar char="§"/>
            </a:pPr>
            <a:r>
              <a:rPr lang="nb-NO" sz="2000" dirty="0" smtClean="0"/>
              <a:t>	Mindreverdige </a:t>
            </a:r>
            <a:r>
              <a:rPr lang="nb-NO" sz="2000" dirty="0"/>
              <a:t>goder: Økt inntekt fører til nedgang i etterspørselen.</a:t>
            </a:r>
          </a:p>
        </p:txBody>
      </p:sp>
    </p:spTree>
    <p:extLst>
      <p:ext uri="{BB962C8B-B14F-4D97-AF65-F5344CB8AC3E}">
        <p14:creationId xmlns:p14="http://schemas.microsoft.com/office/powerpoint/2010/main" val="1485053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95536" y="620688"/>
            <a:ext cx="8424936" cy="2985433"/>
          </a:xfrm>
          <a:prstGeom prst="rect">
            <a:avLst/>
          </a:prstGeom>
        </p:spPr>
        <p:txBody>
          <a:bodyPr wrap="square">
            <a:spAutoFit/>
          </a:bodyPr>
          <a:lstStyle/>
          <a:p>
            <a:pPr algn="ctr"/>
            <a:r>
              <a:rPr lang="nb-NO" sz="3200" b="1" dirty="0" smtClean="0">
                <a:solidFill>
                  <a:srgbClr val="6A986B"/>
                </a:solidFill>
              </a:rPr>
              <a:t>Egenpriselastisiteten  </a:t>
            </a:r>
            <a:r>
              <a:rPr lang="nb-NO" sz="3200" b="1" dirty="0">
                <a:solidFill>
                  <a:srgbClr val="6A986B"/>
                </a:solidFill>
              </a:rPr>
              <a:t>(</a:t>
            </a:r>
            <a:r>
              <a:rPr lang="nb-NO" sz="3200" b="1" dirty="0" err="1">
                <a:solidFill>
                  <a:srgbClr val="6A986B"/>
                </a:solidFill>
              </a:rPr>
              <a:t>e</a:t>
            </a:r>
            <a:r>
              <a:rPr lang="nb-NO" sz="3200" b="1" baseline="-25000" dirty="0" err="1">
                <a:solidFill>
                  <a:srgbClr val="6A986B"/>
                </a:solidFill>
              </a:rPr>
              <a:t>E</a:t>
            </a:r>
            <a:r>
              <a:rPr lang="nb-NO" sz="3200" b="1" dirty="0">
                <a:solidFill>
                  <a:srgbClr val="6A986B"/>
                </a:solidFill>
              </a:rPr>
              <a:t>)</a:t>
            </a:r>
            <a:endParaRPr lang="nb-NO" sz="3200" dirty="0">
              <a:solidFill>
                <a:srgbClr val="6A986B"/>
              </a:solidFill>
            </a:endParaRPr>
          </a:p>
          <a:p>
            <a:endParaRPr lang="nb-NO" b="1" dirty="0" smtClean="0"/>
          </a:p>
          <a:p>
            <a:r>
              <a:rPr lang="nb-NO" sz="2400" b="1" dirty="0" smtClean="0"/>
              <a:t>Viser </a:t>
            </a:r>
            <a:r>
              <a:rPr lang="nb-NO" sz="2400" b="1" dirty="0"/>
              <a:t>den prosentvise endringen i etterspørselen i forhold til en gitt prosentvis endring i prisen på samme gode (jf. uttrykk (3.4</a:t>
            </a:r>
            <a:r>
              <a:rPr lang="nb-NO" sz="2400" b="1" dirty="0" smtClean="0"/>
              <a:t>)).</a:t>
            </a:r>
          </a:p>
          <a:p>
            <a:endParaRPr lang="nb-NO" dirty="0"/>
          </a:p>
          <a:p>
            <a:pPr marL="285750" lvl="0" indent="-285750">
              <a:buFont typeface="Arial" panose="020B0604020202020204" pitchFamily="34" charset="0"/>
              <a:buChar char="•"/>
            </a:pPr>
            <a:r>
              <a:rPr lang="nb-NO" sz="2400" dirty="0"/>
              <a:t>Det er snakk om et prisuelastisk gode når </a:t>
            </a:r>
            <a:r>
              <a:rPr lang="nb-NO" sz="2400" dirty="0" err="1"/>
              <a:t>e</a:t>
            </a:r>
            <a:r>
              <a:rPr lang="nb-NO" sz="2400" baseline="-25000" dirty="0" err="1"/>
              <a:t>E</a:t>
            </a:r>
            <a:r>
              <a:rPr lang="nb-NO" sz="2400" dirty="0"/>
              <a:t> &gt; - </a:t>
            </a:r>
            <a:r>
              <a:rPr lang="nb-NO" sz="2400" dirty="0" smtClean="0"/>
              <a:t>1</a:t>
            </a:r>
          </a:p>
          <a:p>
            <a:pPr marL="285750" lvl="0" indent="-285750">
              <a:buFont typeface="Arial" panose="020B0604020202020204" pitchFamily="34" charset="0"/>
              <a:buChar char="•"/>
            </a:pPr>
            <a:endParaRPr lang="nb-NO" sz="2400" dirty="0"/>
          </a:p>
          <a:p>
            <a:pPr marL="285750" indent="-285750">
              <a:buFont typeface="Arial" panose="020B0604020202020204" pitchFamily="34" charset="0"/>
              <a:buChar char="•"/>
            </a:pPr>
            <a:r>
              <a:rPr lang="nb-NO" sz="2400" dirty="0"/>
              <a:t>Det er snakk om et priselastisk gode når </a:t>
            </a:r>
            <a:r>
              <a:rPr lang="nb-NO" sz="2400" dirty="0" err="1"/>
              <a:t>e</a:t>
            </a:r>
            <a:r>
              <a:rPr lang="nb-NO" sz="2400" baseline="-25000" dirty="0" err="1"/>
              <a:t>E</a:t>
            </a:r>
            <a:r>
              <a:rPr lang="nb-NO" sz="2400" baseline="-25000" dirty="0"/>
              <a:t> </a:t>
            </a:r>
            <a:r>
              <a:rPr lang="nb-NO" sz="2400" dirty="0"/>
              <a:t> &lt; - 1.</a:t>
            </a:r>
          </a:p>
        </p:txBody>
      </p:sp>
    </p:spTree>
    <p:extLst>
      <p:ext uri="{BB962C8B-B14F-4D97-AF65-F5344CB8AC3E}">
        <p14:creationId xmlns:p14="http://schemas.microsoft.com/office/powerpoint/2010/main" val="218842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958" y="1052736"/>
            <a:ext cx="5406084" cy="5302466"/>
          </a:xfrm>
          <a:prstGeom prst="rect">
            <a:avLst/>
          </a:prstGeom>
        </p:spPr>
      </p:pic>
      <p:sp>
        <p:nvSpPr>
          <p:cNvPr id="2" name="Rektangel 1"/>
          <p:cNvSpPr/>
          <p:nvPr/>
        </p:nvSpPr>
        <p:spPr>
          <a:xfrm>
            <a:off x="1331640" y="260648"/>
            <a:ext cx="6581866" cy="584775"/>
          </a:xfrm>
          <a:prstGeom prst="rect">
            <a:avLst/>
          </a:prstGeom>
        </p:spPr>
        <p:txBody>
          <a:bodyPr wrap="none">
            <a:spAutoFit/>
          </a:bodyPr>
          <a:lstStyle/>
          <a:p>
            <a:pPr algn="ctr"/>
            <a:r>
              <a:rPr lang="nb-NO" sz="3200" b="1" dirty="0" err="1">
                <a:solidFill>
                  <a:srgbClr val="6A986B"/>
                </a:solidFill>
              </a:rPr>
              <a:t>e</a:t>
            </a:r>
            <a:r>
              <a:rPr lang="nb-NO" sz="3200" b="1" baseline="-25000" dirty="0" err="1">
                <a:solidFill>
                  <a:srgbClr val="6A986B"/>
                </a:solidFill>
              </a:rPr>
              <a:t>E</a:t>
            </a:r>
            <a:r>
              <a:rPr lang="nb-NO" sz="3200" b="1" dirty="0">
                <a:solidFill>
                  <a:srgbClr val="6A986B"/>
                </a:solidFill>
              </a:rPr>
              <a:t> for en lineær etterspørselsfunksjon</a:t>
            </a:r>
            <a:endParaRPr lang="nb-NO" sz="3200" dirty="0">
              <a:solidFill>
                <a:srgbClr val="6A986B"/>
              </a:solidFill>
            </a:endParaRPr>
          </a:p>
        </p:txBody>
      </p:sp>
      <p:sp>
        <p:nvSpPr>
          <p:cNvPr id="4" name="Rektangel 3"/>
          <p:cNvSpPr/>
          <p:nvPr/>
        </p:nvSpPr>
        <p:spPr>
          <a:xfrm>
            <a:off x="467544" y="6427210"/>
            <a:ext cx="8208912" cy="369332"/>
          </a:xfrm>
          <a:prstGeom prst="rect">
            <a:avLst/>
          </a:prstGeom>
        </p:spPr>
        <p:txBody>
          <a:bodyPr wrap="square">
            <a:spAutoFit/>
          </a:bodyPr>
          <a:lstStyle/>
          <a:p>
            <a:pPr algn="ctr"/>
            <a:r>
              <a:rPr lang="nb-NO" b="1" dirty="0" smtClean="0"/>
              <a:t>Figur </a:t>
            </a:r>
            <a:r>
              <a:rPr lang="nb-NO" b="1" dirty="0"/>
              <a:t>3.2 </a:t>
            </a:r>
            <a:r>
              <a:rPr lang="nb-NO" dirty="0"/>
              <a:t>Egenpriselastisiteten langs en lineær etterspørselsfunksjon</a:t>
            </a:r>
          </a:p>
        </p:txBody>
      </p:sp>
    </p:spTree>
    <p:extLst>
      <p:ext uri="{BB962C8B-B14F-4D97-AF65-F5344CB8AC3E}">
        <p14:creationId xmlns:p14="http://schemas.microsoft.com/office/powerpoint/2010/main" val="3395990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836712"/>
            <a:ext cx="5760640" cy="5323792"/>
          </a:xfrm>
          <a:prstGeom prst="rect">
            <a:avLst/>
          </a:prstGeom>
        </p:spPr>
      </p:pic>
      <p:sp>
        <p:nvSpPr>
          <p:cNvPr id="2" name="Rektangel 1"/>
          <p:cNvSpPr/>
          <p:nvPr/>
        </p:nvSpPr>
        <p:spPr>
          <a:xfrm>
            <a:off x="683568" y="260648"/>
            <a:ext cx="7837210" cy="584775"/>
          </a:xfrm>
          <a:prstGeom prst="rect">
            <a:avLst/>
          </a:prstGeom>
        </p:spPr>
        <p:txBody>
          <a:bodyPr wrap="none">
            <a:spAutoFit/>
          </a:bodyPr>
          <a:lstStyle/>
          <a:p>
            <a:pPr algn="ctr"/>
            <a:r>
              <a:rPr lang="nb-NO" sz="3200" b="1" dirty="0" err="1" smtClean="0">
                <a:solidFill>
                  <a:srgbClr val="6A986B"/>
                </a:solidFill>
              </a:rPr>
              <a:t>e</a:t>
            </a:r>
            <a:r>
              <a:rPr lang="nb-NO" sz="3200" b="1" baseline="-25000" dirty="0" err="1" smtClean="0">
                <a:solidFill>
                  <a:srgbClr val="6A986B"/>
                </a:solidFill>
              </a:rPr>
              <a:t>E</a:t>
            </a:r>
            <a:r>
              <a:rPr lang="nb-NO" sz="3200" b="1" dirty="0" smtClean="0">
                <a:solidFill>
                  <a:srgbClr val="6A986B"/>
                </a:solidFill>
              </a:rPr>
              <a:t> for en lineær etterspørselsfunksjon (forts.)</a:t>
            </a:r>
            <a:endParaRPr lang="nb-NO" sz="3200" dirty="0">
              <a:solidFill>
                <a:srgbClr val="6A986B"/>
              </a:solidFill>
            </a:endParaRPr>
          </a:p>
        </p:txBody>
      </p:sp>
      <p:sp>
        <p:nvSpPr>
          <p:cNvPr id="5" name="Rektangel 4"/>
          <p:cNvSpPr/>
          <p:nvPr/>
        </p:nvSpPr>
        <p:spPr>
          <a:xfrm>
            <a:off x="395536" y="6165304"/>
            <a:ext cx="8352928" cy="646331"/>
          </a:xfrm>
          <a:prstGeom prst="rect">
            <a:avLst/>
          </a:prstGeom>
        </p:spPr>
        <p:txBody>
          <a:bodyPr wrap="square">
            <a:spAutoFit/>
          </a:bodyPr>
          <a:lstStyle/>
          <a:p>
            <a:pPr algn="ctr"/>
            <a:r>
              <a:rPr lang="nb-NO" b="1" dirty="0" smtClean="0"/>
              <a:t>Figur </a:t>
            </a:r>
            <a:r>
              <a:rPr lang="nb-NO" b="1" dirty="0"/>
              <a:t>3.3 </a:t>
            </a:r>
            <a:r>
              <a:rPr lang="nb-NO" dirty="0"/>
              <a:t>Egenpriselastisiteter for etterspørselsfunksjoner med ulik helning i en avgrenset del av pris–mengdediagrammet</a:t>
            </a:r>
          </a:p>
        </p:txBody>
      </p:sp>
    </p:spTree>
    <p:extLst>
      <p:ext uri="{BB962C8B-B14F-4D97-AF65-F5344CB8AC3E}">
        <p14:creationId xmlns:p14="http://schemas.microsoft.com/office/powerpoint/2010/main" val="2990436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95536" y="908721"/>
            <a:ext cx="8352928" cy="3816429"/>
          </a:xfrm>
          <a:prstGeom prst="rect">
            <a:avLst/>
          </a:prstGeom>
        </p:spPr>
        <p:txBody>
          <a:bodyPr wrap="square">
            <a:spAutoFit/>
          </a:bodyPr>
          <a:lstStyle/>
          <a:p>
            <a:pPr algn="ctr"/>
            <a:r>
              <a:rPr lang="nb-NO" sz="3200" b="1" dirty="0">
                <a:solidFill>
                  <a:srgbClr val="6A986B"/>
                </a:solidFill>
              </a:rPr>
              <a:t>Krysspriselastisiteter</a:t>
            </a:r>
            <a:r>
              <a:rPr lang="nb-NO" sz="3200" dirty="0">
                <a:solidFill>
                  <a:srgbClr val="6A986B"/>
                </a:solidFill>
              </a:rPr>
              <a:t> </a:t>
            </a:r>
            <a:r>
              <a:rPr lang="nb-NO" sz="3200" b="1" dirty="0">
                <a:solidFill>
                  <a:srgbClr val="6A986B"/>
                </a:solidFill>
              </a:rPr>
              <a:t>(</a:t>
            </a:r>
            <a:r>
              <a:rPr lang="nb-NO" sz="3200" b="1" dirty="0" err="1">
                <a:solidFill>
                  <a:srgbClr val="6A986B"/>
                </a:solidFill>
              </a:rPr>
              <a:t>e</a:t>
            </a:r>
            <a:r>
              <a:rPr lang="nb-NO" sz="3200" b="1" baseline="-25000" dirty="0" err="1">
                <a:solidFill>
                  <a:srgbClr val="6A986B"/>
                </a:solidFill>
              </a:rPr>
              <a:t>K</a:t>
            </a:r>
            <a:r>
              <a:rPr lang="nb-NO" sz="3200" b="1" dirty="0">
                <a:solidFill>
                  <a:srgbClr val="6A986B"/>
                </a:solidFill>
              </a:rPr>
              <a:t>)</a:t>
            </a:r>
            <a:endParaRPr lang="nb-NO" sz="3200" dirty="0">
              <a:solidFill>
                <a:srgbClr val="6A986B"/>
              </a:solidFill>
            </a:endParaRPr>
          </a:p>
          <a:p>
            <a:endParaRPr lang="nb-NO" b="1" dirty="0" smtClean="0"/>
          </a:p>
          <a:p>
            <a:r>
              <a:rPr lang="nb-NO" sz="2400" b="1" dirty="0" smtClean="0"/>
              <a:t>De </a:t>
            </a:r>
            <a:r>
              <a:rPr lang="nb-NO" sz="2400" b="1" dirty="0"/>
              <a:t>viser den relative endringen i etterspørselen etter et gode i forhold til en gitt relativ endring i et annet gode (jf. uttrykk (3.5</a:t>
            </a:r>
            <a:r>
              <a:rPr lang="nb-NO" sz="2400" b="1" dirty="0" smtClean="0"/>
              <a:t>):</a:t>
            </a:r>
          </a:p>
          <a:p>
            <a:endParaRPr lang="nb-NO" sz="2400" dirty="0"/>
          </a:p>
          <a:p>
            <a:pPr marL="800100" lvl="1" indent="-342900">
              <a:buFont typeface="Arial" panose="020B0604020202020204" pitchFamily="34" charset="0"/>
              <a:buChar char="•"/>
            </a:pPr>
            <a:r>
              <a:rPr lang="nb-NO" sz="2400" b="1" dirty="0" err="1"/>
              <a:t>e</a:t>
            </a:r>
            <a:r>
              <a:rPr lang="nb-NO" sz="2400" b="1" baseline="-25000" dirty="0" err="1"/>
              <a:t>K</a:t>
            </a:r>
            <a:r>
              <a:rPr lang="nb-NO" sz="2400" b="1" dirty="0"/>
              <a:t> &gt; 0 for alternative goder</a:t>
            </a:r>
            <a:endParaRPr lang="nb-NO" sz="2400" dirty="0"/>
          </a:p>
          <a:p>
            <a:pPr marL="342900" indent="-342900">
              <a:buFont typeface="Arial" panose="020B0604020202020204" pitchFamily="34" charset="0"/>
              <a:buChar char="•"/>
            </a:pPr>
            <a:endParaRPr lang="nb-NO" sz="2400" dirty="0"/>
          </a:p>
          <a:p>
            <a:pPr marL="800100" lvl="1" indent="-342900">
              <a:buFont typeface="Arial" panose="020B0604020202020204" pitchFamily="34" charset="0"/>
              <a:buChar char="•"/>
            </a:pPr>
            <a:r>
              <a:rPr lang="nb-NO" sz="2400" b="1" dirty="0" err="1"/>
              <a:t>e</a:t>
            </a:r>
            <a:r>
              <a:rPr lang="nb-NO" sz="2400" b="1" baseline="-25000" dirty="0" err="1"/>
              <a:t>K</a:t>
            </a:r>
            <a:r>
              <a:rPr lang="nb-NO" sz="2400" b="1" dirty="0"/>
              <a:t> &lt; 0 for komplementære goder</a:t>
            </a:r>
            <a:endParaRPr lang="nb-NO" sz="2400" dirty="0"/>
          </a:p>
          <a:p>
            <a:pPr marL="342900" indent="-342900">
              <a:buFont typeface="Arial" panose="020B0604020202020204" pitchFamily="34" charset="0"/>
              <a:buChar char="•"/>
            </a:pPr>
            <a:endParaRPr lang="nb-NO" sz="2400" dirty="0"/>
          </a:p>
          <a:p>
            <a:pPr marL="800100" lvl="1" indent="-342900">
              <a:buFont typeface="Arial" panose="020B0604020202020204" pitchFamily="34" charset="0"/>
              <a:buChar char="•"/>
            </a:pPr>
            <a:r>
              <a:rPr lang="nb-NO" sz="2400" b="1" dirty="0" err="1"/>
              <a:t>e</a:t>
            </a:r>
            <a:r>
              <a:rPr lang="nb-NO" sz="2400" b="1" baseline="-25000" dirty="0" err="1"/>
              <a:t>K</a:t>
            </a:r>
            <a:r>
              <a:rPr lang="nb-NO" sz="2400" b="1" dirty="0"/>
              <a:t> = 0 for uavhengige goder</a:t>
            </a:r>
            <a:endParaRPr lang="nb-NO" sz="2400" dirty="0"/>
          </a:p>
        </p:txBody>
      </p:sp>
    </p:spTree>
    <p:extLst>
      <p:ext uri="{BB962C8B-B14F-4D97-AF65-F5344CB8AC3E}">
        <p14:creationId xmlns:p14="http://schemas.microsoft.com/office/powerpoint/2010/main" val="242907772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1260</TotalTime>
  <Words>530</Words>
  <Application>Microsoft Office PowerPoint</Application>
  <PresentationFormat>Skjermfremvisning (4:3)</PresentationFormat>
  <Paragraphs>115</Paragraphs>
  <Slides>17</Slides>
  <Notes>0</Notes>
  <HiddenSlides>0</HiddenSlides>
  <MMClips>0</MMClips>
  <ScaleCrop>false</ScaleCrop>
  <HeadingPairs>
    <vt:vector size="4" baseType="variant">
      <vt:variant>
        <vt:lpstr>Tema</vt:lpstr>
      </vt:variant>
      <vt:variant>
        <vt:i4>1</vt:i4>
      </vt:variant>
      <vt:variant>
        <vt:lpstr>Lysbildetitler</vt:lpstr>
      </vt:variant>
      <vt:variant>
        <vt:i4>17</vt:i4>
      </vt:variant>
    </vt:vector>
  </HeadingPairs>
  <TitlesOfParts>
    <vt:vector size="18" baseType="lpstr">
      <vt:lpstr>Office-tema</vt:lpstr>
      <vt:lpstr>Kapittel 3 Etterspørsel etter konsumgoder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Kapittel 1 Hva er samfunnsøkonomi</dc:title>
  <dc:creator>Ove Olsen</dc:creator>
  <cp:lastModifiedBy>Ove Olsen</cp:lastModifiedBy>
  <cp:revision>33</cp:revision>
  <dcterms:created xsi:type="dcterms:W3CDTF">2017-01-21T06:57:52Z</dcterms:created>
  <dcterms:modified xsi:type="dcterms:W3CDTF">2017-02-02T14:55:13Z</dcterms:modified>
</cp:coreProperties>
</file>